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1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2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74" r:id="rId2"/>
    <p:sldMasterId id="2147483791" r:id="rId3"/>
    <p:sldMasterId id="2147483809" r:id="rId4"/>
    <p:sldMasterId id="2147483825" r:id="rId5"/>
    <p:sldMasterId id="2147483841" r:id="rId6"/>
    <p:sldMasterId id="2147483857" r:id="rId7"/>
    <p:sldMasterId id="2147483875" r:id="rId8"/>
    <p:sldMasterId id="2147483891" r:id="rId9"/>
    <p:sldMasterId id="2147483907" r:id="rId10"/>
    <p:sldMasterId id="2147483923" r:id="rId11"/>
    <p:sldMasterId id="2147483939" r:id="rId12"/>
    <p:sldMasterId id="2147483955" r:id="rId13"/>
  </p:sldMasterIdLst>
  <p:notesMasterIdLst>
    <p:notesMasterId r:id="rId20"/>
  </p:notesMasterIdLst>
  <p:handoutMasterIdLst>
    <p:handoutMasterId r:id="rId21"/>
  </p:handoutMasterIdLst>
  <p:sldIdLst>
    <p:sldId id="616" r:id="rId14"/>
    <p:sldId id="688" r:id="rId15"/>
    <p:sldId id="750" r:id="rId16"/>
    <p:sldId id="748" r:id="rId17"/>
    <p:sldId id="753" r:id="rId18"/>
    <p:sldId id="755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B5"/>
    <a:srgbClr val="3380AF"/>
    <a:srgbClr val="D9ECFB"/>
    <a:srgbClr val="E4F2FC"/>
    <a:srgbClr val="034E65"/>
    <a:srgbClr val="9A9B9C"/>
    <a:srgbClr val="178168"/>
    <a:srgbClr val="3079A6"/>
    <a:srgbClr val="A0A1A2"/>
    <a:srgbClr val="A2A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65" autoAdjust="0"/>
    <p:restoredTop sz="98311" autoAdjust="0"/>
  </p:normalViewPr>
  <p:slideViewPr>
    <p:cSldViewPr snapToGrid="0" showGuides="1">
      <p:cViewPr>
        <p:scale>
          <a:sx n="100" d="100"/>
          <a:sy n="100" d="100"/>
        </p:scale>
        <p:origin x="-798" y="-240"/>
      </p:cViewPr>
      <p:guideLst>
        <p:guide orient="horz" pos="2485"/>
        <p:guide orient="horz" pos="4226"/>
        <p:guide orient="horz" pos="1970"/>
        <p:guide orient="horz" pos="1014"/>
        <p:guide orient="horz" pos="4094"/>
        <p:guide orient="horz" pos="4246"/>
        <p:guide orient="horz" pos="2338"/>
        <p:guide orient="horz" pos="3249"/>
        <p:guide orient="horz" pos="3882"/>
        <p:guide orient="horz" pos="718"/>
        <p:guide orient="horz" pos="4105"/>
        <p:guide orient="horz" pos="4150"/>
        <p:guide orient="horz" pos="1329"/>
        <p:guide orient="horz" pos="3016"/>
        <p:guide pos="2886"/>
        <p:guide pos="5643"/>
        <p:guide pos="1443"/>
        <p:guide pos="5571"/>
        <p:guide pos="2489"/>
        <p:guide pos="5448"/>
        <p:guide pos="5125"/>
        <p:guide pos="342"/>
        <p:guide pos="2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7110-58D1-4B08-BE59-907D76DEA1EA}" type="datetimeFigureOut">
              <a:rPr lang="fr-FR" smtClean="0">
                <a:latin typeface="Century Gothic" pitchFamily="34" charset="0"/>
              </a:rPr>
              <a:pPr/>
              <a:t>07/09/2015</a:t>
            </a:fld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0653-8663-42A7-A389-D0316F5AB622}" type="slidenum">
              <a:rPr lang="fr-FR" smtClean="0">
                <a:latin typeface="Century Gothic" pitchFamily="34" charset="0"/>
              </a:rPr>
              <a:pPr/>
              <a:t>‹N°›</a:t>
            </a:fld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FDCDEFE6-5B54-4838-86E6-97123BEF1300}" type="datetimeFigureOut">
              <a:rPr lang="fr-FR" smtClean="0"/>
              <a:pPr/>
              <a:t>07/09/2015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03BB967-652B-44E3-AC85-B50B589029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0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change the logo in the </a:t>
            </a:r>
            <a:r>
              <a:rPr lang="en-US" sz="1000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go to the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VIEW menu &gt; Master &gt; Slide Master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replace the existing logo by your entity's logo.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To edit the confidentiality level, go to the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INSERT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1000" b="1" kern="1200" noProof="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menu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 &gt; Header and footer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Century Gothic" pitchFamily="34" charset="0"/>
                <a:ea typeface="+mn-ea"/>
                <a:cs typeface="+mn-cs"/>
              </a:rPr>
              <a:t>, and fill in the desired level.</a:t>
            </a:r>
            <a:endParaRPr lang="en-US" sz="1000" kern="120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4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28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9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287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9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22162976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7903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949059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9790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6238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0917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976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15489-69B3-4524-9CB2-7685A7C77A23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559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322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153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370457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469442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5730424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4801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9304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53287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1041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518793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024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7240203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917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88065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2588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5132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0703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20528708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56019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156861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1226337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87634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75600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121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53357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0783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4527005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9079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8932575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970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08181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24657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3576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1154967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476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971429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6485174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2054956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21371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23312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7660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64799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83590077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36367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1769659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427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36" y="6340399"/>
            <a:ext cx="114108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35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27436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99365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65216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56986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9771193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7154976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13959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79243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7518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972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609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38319139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7065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7130004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92789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70634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75679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4493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39931331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28380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3057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5567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8911404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24216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90504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62155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19415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2832344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71915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4375619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3417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59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36" y="6340399"/>
            <a:ext cx="114108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63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07366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2847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9148261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00970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4039316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130547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18874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54998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5647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39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9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36" y="6340399"/>
            <a:ext cx="114108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1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14965832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31162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4762417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9859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9575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48261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8873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55-D9BA-4AF6-9712-3795ABF90633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P&amp;C </a:t>
            </a:r>
            <a:r>
              <a:rPr lang="fr-FR" err="1">
                <a:solidFill>
                  <a:srgbClr val="004563"/>
                </a:solidFill>
              </a:rPr>
              <a:t>Board</a:t>
            </a:r>
            <a:r>
              <a:rPr lang="fr-FR">
                <a:solidFill>
                  <a:srgbClr val="004563"/>
                </a:solidFill>
              </a:rPr>
              <a:t> - date</a:t>
            </a:r>
          </a:p>
        </p:txBody>
      </p:sp>
    </p:spTree>
    <p:extLst>
      <p:ext uri="{BB962C8B-B14F-4D97-AF65-F5344CB8AC3E}">
        <p14:creationId xmlns:p14="http://schemas.microsoft.com/office/powerpoint/2010/main" val="298476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3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7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66086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5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2813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28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7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2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455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279986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562291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336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4006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732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6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72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98879088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9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84862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050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21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0158340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 smtClean="0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212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9913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504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2136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15489-69B3-4524-9CB2-7685A7C77A23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79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782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6248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857835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81029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20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1380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9778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54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8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3463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2476014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1599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132418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4345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87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29232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223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349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4743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352082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099057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8961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8413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3183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377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5735660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6990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17674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868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5386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1820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1140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026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6" y="6340399"/>
            <a:ext cx="1151884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7964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493903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25951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61087" y="6459545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343150" y="6533737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700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2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36" y="6355560"/>
            <a:ext cx="114150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5072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4927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42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2574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fr-FR" smtClean="0"/>
              <a:t>Cliquez sur l'icône pour ajouter un tableau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948761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5411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612014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6841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224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457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5194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" name="Image 1" descr="AXA_logo_UK_Q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6337300"/>
            <a:ext cx="1980000" cy="4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603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649431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7958239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211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  <a:endParaRPr lang="fr-FR"/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7608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1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3625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5962650" cy="4916387"/>
          </a:xfrm>
        </p:spPr>
        <p:txBody>
          <a:bodyPr anchor="ctr" anchorCtr="0"/>
          <a:lstStyle>
            <a:lvl1pPr marL="534988" indent="-534988">
              <a:spcBef>
                <a:spcPts val="1000"/>
              </a:spcBef>
              <a:buClr>
                <a:srgbClr val="004563"/>
              </a:buClr>
              <a:buFont typeface="+mj-lt"/>
              <a:buAutoNum type="arabicPeriod"/>
              <a:tabLst>
                <a:tab pos="4667250" algn="l"/>
              </a:tabLst>
              <a:defRPr>
                <a:latin typeface="Century Gothic" pitchFamily="34" charset="0"/>
              </a:defRPr>
            </a:lvl1pPr>
            <a:lvl2pPr marL="534988" indent="0">
              <a:spcBef>
                <a:spcPts val="0"/>
              </a:spcBef>
              <a:tabLst>
                <a:tab pos="4667250" algn="l"/>
              </a:tabLst>
              <a:defRPr sz="1100" b="1">
                <a:solidFill>
                  <a:srgbClr val="004563"/>
                </a:solidFill>
                <a:latin typeface="Century Gothic" pitchFamily="34" charset="0"/>
              </a:defRPr>
            </a:lvl2pPr>
            <a:lvl3pPr marL="801688" indent="-266700">
              <a:buClr>
                <a:srgbClr val="004563"/>
              </a:buClr>
              <a:tabLst>
                <a:tab pos="4667250" algn="l"/>
              </a:tabLst>
              <a:defRPr sz="1100" b="1">
                <a:latin typeface="Century Gothic" pitchFamily="34" charset="0"/>
              </a:defRPr>
            </a:lvl3pPr>
            <a:lvl4pPr marL="801688" indent="0">
              <a:tabLst>
                <a:tab pos="4667250" algn="l"/>
              </a:tabLst>
              <a:defRPr sz="1100">
                <a:latin typeface="Century Gothic" pitchFamily="34" charset="0"/>
              </a:defRPr>
            </a:lvl4pPr>
            <a:lvl5pPr marL="896938" indent="-95250">
              <a:tabLst/>
              <a:defRPr sz="1100">
                <a:latin typeface="Century Gothic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634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 dirty="0" smtClean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84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1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4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la présentation  I  30 Septembre 2014 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/>
              <a:pPr/>
              <a:t>‹N°›</a:t>
            </a:fld>
            <a:r>
              <a:rPr lang="fr-FR" dirty="0" smtClean="0"/>
              <a:t>   |  </a:t>
            </a:r>
            <a:endParaRPr lang="fr-FR" dirty="0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/>
              <a:t>MENTION DE CONFIDENTIALITÉ</a:t>
            </a:r>
            <a:endParaRPr lang="fr-FR" dirty="0"/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49" r:id="rId2"/>
    <p:sldLayoutId id="2147483766" r:id="rId3"/>
    <p:sldLayoutId id="2147483767" r:id="rId4"/>
    <p:sldLayoutId id="2147483768" r:id="rId5"/>
    <p:sldLayoutId id="2147483770" r:id="rId6"/>
    <p:sldLayoutId id="2147483754" r:id="rId7"/>
    <p:sldLayoutId id="2147483771" r:id="rId8"/>
    <p:sldLayoutId id="2147483753" r:id="rId9"/>
    <p:sldLayoutId id="2147483773" r:id="rId10"/>
    <p:sldLayoutId id="2147483763" r:id="rId11"/>
    <p:sldLayoutId id="2147483755" r:id="rId12"/>
    <p:sldLayoutId id="2147483756" r:id="rId13"/>
    <p:sldLayoutId id="2147483762" r:id="rId14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smtClean="0">
                <a:solidFill>
                  <a:srgbClr val="004563"/>
                </a:solidFill>
              </a:rPr>
              <a:t>PARAMETRIC INSURANCE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rgbClr val="E40A38"/>
                </a:solidFill>
              </a:rPr>
              <a:t>CONFIDENTIALITY LEVEL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7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4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9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027" name="Picture 3" descr="C:\Users\S598493\Pictures\Logo\Logo AXA\AXA CS\axa_corp_rvb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56" y="6423404"/>
            <a:ext cx="750440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8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ransition>
    <p:fade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1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8635191" y="6471460"/>
            <a:ext cx="262800" cy="262800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 smtClean="0">
                <a:solidFill>
                  <a:srgbClr val="E40A38"/>
                </a:solidFill>
              </a:rPr>
              <a:t>CONFIDENTIAL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4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ransition>
    <p:fade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3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004563"/>
                </a:solidFill>
              </a:rPr>
              <a:t>Titre de la présentation  I  30 Septembre 2014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376"/>
            <a:ext cx="799200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889" y="-15349"/>
            <a:ext cx="694268" cy="752699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 dirty="0" smtClean="0">
                <a:solidFill>
                  <a:srgbClr val="E40A38"/>
                </a:solidFill>
              </a:rPr>
              <a:t>MENTION DE CONFIDENTIALITÉ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Picture 2" descr="C:\Users\S598493\Desktop\Virgile templates\Logo\Logo AXA\AXA CS\logo_AXACS_HD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106" y="6421454"/>
            <a:ext cx="757545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</p:sldLayoutIdLst>
  <p:transition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8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620370"/>
            <a:ext cx="9144001" cy="257942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27009" y="3212335"/>
            <a:ext cx="7579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B4365A"/>
                </a:solidFill>
                <a:latin typeface="+mj-lt"/>
              </a:rPr>
              <a:t>INNOVATIVE SOLUTIONS </a:t>
            </a:r>
          </a:p>
          <a:p>
            <a:r>
              <a:rPr lang="en-US" sz="3200" dirty="0" smtClean="0">
                <a:solidFill>
                  <a:srgbClr val="B4365A"/>
                </a:solidFill>
                <a:latin typeface="+mj-lt"/>
              </a:rPr>
              <a:t>IN THE FACE OF CLIMATE CHANGE </a:t>
            </a:r>
            <a:endParaRPr lang="fr-FR" sz="3200" dirty="0">
              <a:solidFill>
                <a:srgbClr val="B4365A"/>
              </a:solidFill>
              <a:latin typeface="+mj-lt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2476576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-7095" y="5361131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133725" y="6258773"/>
            <a:ext cx="32194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34E65"/>
                </a:solidFill>
                <a:latin typeface="+mj-lt"/>
                <a:cs typeface="Arial" pitchFamily="34" charset="0"/>
              </a:rPr>
              <a:t>Global Index Insurance Conference </a:t>
            </a:r>
          </a:p>
          <a:p>
            <a:pPr algn="ctr"/>
            <a:r>
              <a:rPr lang="en-US" sz="1200" b="1" dirty="0" smtClean="0">
                <a:solidFill>
                  <a:srgbClr val="034E65"/>
                </a:solidFill>
                <a:latin typeface="+mj-lt"/>
                <a:cs typeface="Arial" pitchFamily="34" charset="0"/>
              </a:rPr>
              <a:t>September 14th, 2015</a:t>
            </a:r>
          </a:p>
          <a:p>
            <a:pPr algn="ctr"/>
            <a:r>
              <a:rPr lang="en-US" sz="1200" b="1" dirty="0" smtClean="0">
                <a:solidFill>
                  <a:srgbClr val="034E65"/>
                </a:solidFill>
                <a:latin typeface="+mj-lt"/>
                <a:cs typeface="Arial" pitchFamily="34" charset="0"/>
              </a:rPr>
              <a:t>Paris, France </a:t>
            </a:r>
          </a:p>
        </p:txBody>
      </p:sp>
      <p:pic>
        <p:nvPicPr>
          <p:cNvPr id="102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" y="6385561"/>
            <a:ext cx="1650523" cy="3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633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794" y="292894"/>
            <a:ext cx="8993974" cy="308686"/>
          </a:xfrm>
        </p:spPr>
        <p:txBody>
          <a:bodyPr>
            <a:normAutofit/>
          </a:bodyPr>
          <a:lstStyle/>
          <a:p>
            <a:r>
              <a:rPr lang="en-US" dirty="0" smtClean="0"/>
              <a:t>Climate change affects us all </a:t>
            </a:r>
            <a:endParaRPr lang="en-US" dirty="0"/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gray">
          <a:xfrm>
            <a:off x="3178149" y="3123989"/>
            <a:ext cx="21875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00" b="1" dirty="0" smtClean="0">
                <a:solidFill>
                  <a:srgbClr val="B4365A"/>
                </a:solidFill>
                <a:latin typeface="Century Gothic"/>
                <a:ea typeface="Century Gothic"/>
                <a:cs typeface="Century Gothic"/>
              </a:rPr>
              <a:t>x10</a:t>
            </a:r>
            <a:endParaRPr lang="en-US" sz="2000" dirty="0">
              <a:solidFill>
                <a:srgbClr val="004563"/>
              </a:solidFill>
              <a:latin typeface="Arial"/>
              <a:ea typeface="Century Gothic"/>
              <a:cs typeface="Arial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gray">
          <a:xfrm>
            <a:off x="1136756" y="2988457"/>
            <a:ext cx="1586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600" b="1" spc="-300" dirty="0" smtClean="0">
                <a:solidFill>
                  <a:srgbClr val="004893"/>
                </a:solidFill>
                <a:latin typeface="Century Gothic"/>
                <a:cs typeface="Century Gothic"/>
              </a:rPr>
              <a:t>x5</a:t>
            </a:r>
            <a:endParaRPr lang="en-US" sz="9600" b="1" spc="-300" dirty="0">
              <a:solidFill>
                <a:srgbClr val="004893"/>
              </a:solidFill>
              <a:latin typeface="Century Gothic"/>
              <a:cs typeface="Century Gothic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gray">
          <a:xfrm>
            <a:off x="321932" y="4915842"/>
            <a:ext cx="2264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004563"/>
                </a:solidFill>
                <a:latin typeface="Arial"/>
                <a:ea typeface="Century Gothic"/>
                <a:cs typeface="Arial"/>
              </a:rPr>
              <a:t>Increase in the frequency of weather anomalies over the past 50 years¹ </a:t>
            </a:r>
            <a:endParaRPr lang="en-US" sz="1200" b="1" i="1" dirty="0">
              <a:solidFill>
                <a:srgbClr val="004563"/>
              </a:solidFill>
              <a:latin typeface="Arial"/>
              <a:ea typeface="Century Gothic"/>
              <a:cs typeface="Arial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gray">
          <a:xfrm>
            <a:off x="5854194" y="4871025"/>
            <a:ext cx="29841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>
                <a:latin typeface="+mj-lt"/>
                <a:ea typeface="MS PGothic" pitchFamily="34" charset="-128"/>
              </a:defRPr>
            </a:lvl1pPr>
            <a:lvl2pPr marL="742950" indent="-285750" eaLnBrk="0" hangingPunct="0">
              <a:defRPr sz="2400"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b="1" dirty="0" smtClean="0">
                <a:solidFill>
                  <a:srgbClr val="004563"/>
                </a:solidFill>
                <a:latin typeface="Arial"/>
                <a:ea typeface="Century Gothic"/>
                <a:cs typeface="Arial"/>
              </a:rPr>
              <a:t>The overall cost of risks associated with climate change represents between 5% and 20% of GDP³ </a:t>
            </a:r>
            <a:endParaRPr lang="en-US" sz="1200" b="1" dirty="0">
              <a:solidFill>
                <a:srgbClr val="004563"/>
              </a:solidFill>
              <a:latin typeface="Arial"/>
              <a:ea typeface="Century Gothic"/>
              <a:cs typeface="Arial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gray">
          <a:xfrm>
            <a:off x="5964556" y="3123989"/>
            <a:ext cx="252303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  <a:latin typeface="Century Gothic"/>
                <a:cs typeface="Century Gothic"/>
              </a:rPr>
              <a:t>20%</a:t>
            </a:r>
            <a:endParaRPr lang="en-US" sz="8800" b="1" spc="-300" dirty="0">
              <a:solidFill>
                <a:schemeClr val="accent3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873169" y="2860160"/>
            <a:ext cx="19152" cy="2754063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2</a:t>
            </a:fld>
            <a:r>
              <a:rPr lang="en-US" smtClean="0">
                <a:solidFill>
                  <a:srgbClr val="004563"/>
                </a:solidFill>
              </a:rPr>
              <a:t>   |  </a:t>
            </a:r>
            <a:endParaRPr lang="en-US">
              <a:solidFill>
                <a:srgbClr val="00456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800" y="6049406"/>
            <a:ext cx="60271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prstClr val="black"/>
                </a:solidFill>
                <a:cs typeface="Arial" panose="020B0604020202020204" pitchFamily="34" charset="0"/>
              </a:rPr>
              <a:t>¹</a:t>
            </a:r>
            <a:r>
              <a:rPr lang="en-US" sz="700" dirty="0" smtClean="0">
                <a:solidFill>
                  <a:prstClr val="black"/>
                </a:solidFill>
                <a:cs typeface="Arial" panose="020B0604020202020204" pitchFamily="34" charset="0"/>
              </a:rPr>
              <a:t>World </a:t>
            </a:r>
            <a:r>
              <a:rPr lang="en-US" sz="700" dirty="0">
                <a:solidFill>
                  <a:prstClr val="black"/>
                </a:solidFill>
                <a:cs typeface="Arial" panose="020B0604020202020204" pitchFamily="34" charset="0"/>
              </a:rPr>
              <a:t>Health Organization, </a:t>
            </a:r>
            <a:r>
              <a:rPr lang="en-US" sz="700" dirty="0" smtClean="0">
                <a:solidFill>
                  <a:prstClr val="black"/>
                </a:solidFill>
                <a:cs typeface="Arial" panose="020B0604020202020204" pitchFamily="34" charset="0"/>
              </a:rPr>
              <a:t>GIEC</a:t>
            </a:r>
          </a:p>
          <a:p>
            <a:r>
              <a:rPr lang="en-US" sz="700" dirty="0">
                <a:solidFill>
                  <a:prstClr val="black"/>
                </a:solidFill>
                <a:cs typeface="Arial" panose="020B0604020202020204" pitchFamily="34" charset="0"/>
              </a:rPr>
              <a:t>²</a:t>
            </a:r>
            <a:r>
              <a:rPr lang="en-US" sz="700" dirty="0" smtClean="0">
                <a:solidFill>
                  <a:prstClr val="black"/>
                </a:solidFill>
                <a:cs typeface="Arial" panose="020B0604020202020204" pitchFamily="34" charset="0"/>
              </a:rPr>
              <a:t>EM DAT Database </a:t>
            </a:r>
          </a:p>
          <a:p>
            <a:r>
              <a:rPr lang="en-US" sz="700" dirty="0" smtClean="0">
                <a:solidFill>
                  <a:prstClr val="black"/>
                </a:solidFill>
                <a:cs typeface="Arial" panose="020B0604020202020204" pitchFamily="34" charset="0"/>
              </a:rPr>
              <a:t>³Stern Report </a:t>
            </a:r>
            <a:endParaRPr lang="en-US" sz="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421749"/>
            <a:ext cx="1303594" cy="2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5742571" y="2875212"/>
            <a:ext cx="0" cy="2713092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5799" y="957077"/>
            <a:ext cx="85981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30000"/>
              </a:spcBef>
              <a:defRPr/>
            </a:pPr>
            <a:r>
              <a:rPr lang="en-US" sz="2000" kern="0" dirty="0" smtClean="0">
                <a:solidFill>
                  <a:srgbClr val="034E65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“Climate Change warrants AXA’s attention because both the science and the economics are crystal clear: we have no choice: a 2 ºC world might be insurable, a 4</a:t>
            </a:r>
            <a:r>
              <a:rPr lang="en-US" sz="2000" kern="0" dirty="0">
                <a:solidFill>
                  <a:srgbClr val="034E65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rgbClr val="034E65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ºC world certainly would not be.</a:t>
            </a:r>
            <a:r>
              <a:rPr lang="en-US" sz="2000" kern="0" dirty="0" smtClean="0">
                <a:solidFill>
                  <a:srgbClr val="034E65"/>
                </a:solidFill>
                <a:ea typeface="ＭＳ Ｐゴシック" pitchFamily="34" charset="-128"/>
                <a:cs typeface="Arial" panose="020B0604020202020204" pitchFamily="34" charset="0"/>
              </a:rPr>
              <a:t>” </a:t>
            </a:r>
            <a:r>
              <a:rPr lang="en-US" sz="2000" kern="0" dirty="0" smtClean="0">
                <a:solidFill>
                  <a:srgbClr val="034E65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0" lvl="1">
              <a:spcBef>
                <a:spcPct val="30000"/>
              </a:spcBef>
              <a:defRPr/>
            </a:pPr>
            <a:endParaRPr lang="en-US" sz="200" kern="0" dirty="0" smtClean="0">
              <a:solidFill>
                <a:srgbClr val="034E65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1" algn="r">
              <a:spcBef>
                <a:spcPct val="30000"/>
              </a:spcBef>
              <a:defRPr/>
            </a:pPr>
            <a:r>
              <a:rPr lang="en-US" b="1" kern="0" dirty="0" smtClean="0">
                <a:solidFill>
                  <a:srgbClr val="B4365A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Henri de Castries,</a:t>
            </a:r>
            <a:r>
              <a:rPr lang="en-US" kern="0" dirty="0" smtClean="0">
                <a:solidFill>
                  <a:srgbClr val="B4365A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0" lvl="1" algn="r">
              <a:spcBef>
                <a:spcPct val="30000"/>
              </a:spcBef>
              <a:defRPr/>
            </a:pPr>
            <a:r>
              <a:rPr lang="en-US" i="1" kern="0" dirty="0" smtClean="0">
                <a:solidFill>
                  <a:srgbClr val="B4365A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Chairman and CEO of AXA Group </a:t>
            </a:r>
            <a:endParaRPr lang="en-US" i="1" kern="0" dirty="0">
              <a:solidFill>
                <a:srgbClr val="B4365A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78149" y="4934648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4563"/>
                </a:solidFill>
                <a:ea typeface="Century Gothic"/>
                <a:cs typeface="Arial"/>
              </a:rPr>
              <a:t>Cost for society²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397116" y="2875212"/>
            <a:ext cx="8196262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24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5320" y="331681"/>
            <a:ext cx="7681293" cy="338137"/>
          </a:xfrm>
        </p:spPr>
        <p:txBody>
          <a:bodyPr>
            <a:normAutofit/>
          </a:bodyPr>
          <a:lstStyle/>
          <a:p>
            <a:r>
              <a:rPr lang="en-US" dirty="0" smtClean="0"/>
              <a:t>In this context, what role can insurers play? 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3</a:t>
            </a:fld>
            <a:r>
              <a:rPr lang="en-US" dirty="0" smtClean="0">
                <a:solidFill>
                  <a:srgbClr val="004563"/>
                </a:solidFill>
              </a:rPr>
              <a:t>   |  </a:t>
            </a:r>
            <a:endParaRPr lang="en-US" dirty="0">
              <a:solidFill>
                <a:srgbClr val="004563"/>
              </a:solidFill>
            </a:endParaRPr>
          </a:p>
        </p:txBody>
      </p:sp>
      <p:pic>
        <p:nvPicPr>
          <p:cNvPr id="17" name="Picture 4" descr="http://www.airmic.com/system/files/marketplace-logos/axa.png?1350645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6353173"/>
            <a:ext cx="793751" cy="3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907" y="2647694"/>
            <a:ext cx="2604448" cy="244456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KNOWLEDGE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5459" y="2647693"/>
            <a:ext cx="2604448" cy="2444569"/>
          </a:xfrm>
          <a:prstGeom prst="rect">
            <a:avLst/>
          </a:prstGeom>
          <a:noFill/>
          <a:ln w="28575">
            <a:solidFill>
              <a:srgbClr val="3079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rgbClr val="3079A6"/>
                </a:solidFill>
                <a:latin typeface="+mj-lt"/>
              </a:rPr>
              <a:t>PREVENTION</a:t>
            </a:r>
            <a:endParaRPr lang="fr-FR" b="1" dirty="0">
              <a:solidFill>
                <a:srgbClr val="3079A6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1645" y="2647693"/>
            <a:ext cx="2604448" cy="2444570"/>
          </a:xfrm>
          <a:prstGeom prst="rect">
            <a:avLst/>
          </a:prstGeom>
          <a:noFill/>
          <a:ln w="28575">
            <a:solidFill>
              <a:srgbClr val="1781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rgbClr val="178168"/>
                </a:solidFill>
                <a:latin typeface="+mj-lt"/>
              </a:rPr>
              <a:t>SOLUTIONS</a:t>
            </a:r>
            <a:endParaRPr lang="fr-FR" b="1" dirty="0">
              <a:solidFill>
                <a:srgbClr val="178168"/>
              </a:solidFill>
              <a:latin typeface="+mj-lt"/>
            </a:endParaRPr>
          </a:p>
        </p:txBody>
      </p:sp>
      <p:pic>
        <p:nvPicPr>
          <p:cNvPr id="15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421749"/>
            <a:ext cx="1303594" cy="2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37018" y="944039"/>
            <a:ext cx="8697432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30000"/>
              </a:spcBef>
              <a:defRPr/>
            </a:pPr>
            <a:r>
              <a:rPr lang="en-US" kern="0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“As our business is about understanding risks and managing them for our clients, insurers are uniquely positioned to provide innovative solutions in partnership with public authorities but also relevant private players.”</a:t>
            </a:r>
          </a:p>
          <a:p>
            <a:pPr marL="0" lvl="1">
              <a:spcBef>
                <a:spcPct val="30000"/>
              </a:spcBef>
              <a:defRPr/>
            </a:pPr>
            <a:endParaRPr lang="en-US" sz="200" kern="0" dirty="0" smtClean="0">
              <a:solidFill>
                <a:schemeClr val="bg2">
                  <a:lumMod val="50000"/>
                </a:schemeClr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1" algn="r">
              <a:spcBef>
                <a:spcPct val="30000"/>
              </a:spcBef>
              <a:defRPr/>
            </a:pPr>
            <a:r>
              <a:rPr lang="en-US" sz="1400" b="1" kern="0" dirty="0" smtClean="0">
                <a:solidFill>
                  <a:srgbClr val="B4365A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Henri de Castries,</a:t>
            </a:r>
            <a:r>
              <a:rPr lang="en-US" sz="1400" kern="0" dirty="0" smtClean="0">
                <a:solidFill>
                  <a:srgbClr val="B4365A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0" lvl="1" algn="r">
              <a:spcBef>
                <a:spcPct val="30000"/>
              </a:spcBef>
              <a:defRPr/>
            </a:pPr>
            <a:r>
              <a:rPr lang="en-US" sz="1400" i="1" kern="0" dirty="0" smtClean="0">
                <a:solidFill>
                  <a:srgbClr val="B4365A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Chairman and CEO of AXA Group </a:t>
            </a:r>
            <a:endParaRPr lang="en-US" sz="1400" i="1" kern="0" dirty="0">
              <a:solidFill>
                <a:srgbClr val="B4365A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907" y="5244664"/>
            <a:ext cx="8070186" cy="76199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ENHANCING OUR STRONG LOCAL PRESENCE 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4" y="3297774"/>
            <a:ext cx="2199094" cy="64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upload.wikimedia.org/wikipedia/en/a/a8/Care_sig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12" y="3811724"/>
            <a:ext cx="964342" cy="12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xa-matrixrc.com/Images/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10" y="3078840"/>
            <a:ext cx="1639346" cy="5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76" y="3096886"/>
            <a:ext cx="1623374" cy="14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7"/>
          <p:cNvSpPr txBox="1">
            <a:spLocks noChangeArrowheads="1"/>
          </p:cNvSpPr>
          <p:nvPr/>
        </p:nvSpPr>
        <p:spPr bwMode="gray">
          <a:xfrm>
            <a:off x="748583" y="4016517"/>
            <a:ext cx="20903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spc="-300" dirty="0" smtClean="0">
                <a:solidFill>
                  <a:srgbClr val="004893"/>
                </a:solidFill>
                <a:latin typeface="Century Gothic" panose="020B0502020202020204" pitchFamily="34" charset="0"/>
                <a:cs typeface="Century Gothic"/>
              </a:rPr>
              <a:t>426</a:t>
            </a:r>
            <a:r>
              <a:rPr lang="en-US" sz="2800" b="1" spc="-300" dirty="0" smtClean="0">
                <a:solidFill>
                  <a:srgbClr val="004893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US" sz="2000" dirty="0" smtClean="0">
                <a:solidFill>
                  <a:srgbClr val="004893"/>
                </a:solidFill>
                <a:cs typeface="Century Gothic"/>
              </a:rPr>
              <a:t>granted projects so far</a:t>
            </a:r>
            <a:endParaRPr lang="en-US" sz="2000" dirty="0">
              <a:solidFill>
                <a:srgbClr val="004893"/>
              </a:solidFill>
              <a:cs typeface="Century Gothic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gray">
          <a:xfrm>
            <a:off x="6252108" y="4430865"/>
            <a:ext cx="20903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4893"/>
                </a:solidFill>
                <a:cs typeface="Century Gothic"/>
              </a:rPr>
              <a:t>Parametric Insurance</a:t>
            </a:r>
            <a:endParaRPr lang="en-US" sz="1100" dirty="0">
              <a:solidFill>
                <a:srgbClr val="004893"/>
              </a:solidFill>
              <a:cs typeface="Century Gothic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9" t="41025" r="23536" b="48761"/>
          <a:stretch/>
        </p:blipFill>
        <p:spPr bwMode="auto">
          <a:xfrm>
            <a:off x="7383189" y="5283994"/>
            <a:ext cx="683420" cy="6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3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715" y="343532"/>
            <a:ext cx="7681293" cy="338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forward, AXA bets on big data to revolutionize the industry</a:t>
            </a:r>
            <a:endParaRPr lang="en-US" dirty="0"/>
          </a:p>
        </p:txBody>
      </p:sp>
      <p:sp>
        <p:nvSpPr>
          <p:cNvPr id="2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54421" y="6508750"/>
            <a:ext cx="487090" cy="214797"/>
          </a:xfrm>
        </p:spPr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4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1021593" y="3420844"/>
            <a:ext cx="1710772" cy="4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539750" indent="-1778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First pilots with weather stations </a:t>
            </a:r>
            <a:endParaRPr lang="en-US" sz="1400" b="1" dirty="0">
              <a:solidFill>
                <a:srgbClr val="004563"/>
              </a:solidFill>
              <a:latin typeface="Century Gothic"/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endParaRPr lang="en-US" sz="100" dirty="0" smtClean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</a:rPr>
              <a:t>Data that allows for construction of indices but with a high basis risk </a:t>
            </a:r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8" name="Flèche droite 1"/>
          <p:cNvSpPr/>
          <p:nvPr/>
        </p:nvSpPr>
        <p:spPr bwMode="gray">
          <a:xfrm rot="202564">
            <a:off x="589298" y="1830156"/>
            <a:ext cx="8293396" cy="1193578"/>
          </a:xfrm>
          <a:custGeom>
            <a:avLst/>
            <a:gdLst>
              <a:gd name="connsiteX0" fmla="*/ 0 w 8013963"/>
              <a:gd name="connsiteY0" fmla="*/ 684192 h 2736766"/>
              <a:gd name="connsiteX1" fmla="*/ 6645580 w 8013963"/>
              <a:gd name="connsiteY1" fmla="*/ 684192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0 w 8013963"/>
              <a:gd name="connsiteY7" fmla="*/ 684192 h 2736766"/>
              <a:gd name="connsiteX0" fmla="*/ 23750 w 8013963"/>
              <a:gd name="connsiteY0" fmla="*/ 1764846 h 2736766"/>
              <a:gd name="connsiteX1" fmla="*/ 6645580 w 8013963"/>
              <a:gd name="connsiteY1" fmla="*/ 684192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23750 w 8013963"/>
              <a:gd name="connsiteY7" fmla="*/ 1764846 h 2736766"/>
              <a:gd name="connsiteX0" fmla="*/ 11875 w 8013963"/>
              <a:gd name="connsiteY0" fmla="*/ 2014228 h 2736766"/>
              <a:gd name="connsiteX1" fmla="*/ 6645580 w 8013963"/>
              <a:gd name="connsiteY1" fmla="*/ 684192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  <a:gd name="connsiteX0" fmla="*/ 11875 w 8013963"/>
              <a:gd name="connsiteY0" fmla="*/ 2014228 h 2736766"/>
              <a:gd name="connsiteX1" fmla="*/ 6671871 w 8013963"/>
              <a:gd name="connsiteY1" fmla="*/ 975458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  <a:gd name="connsiteX0" fmla="*/ 11875 w 8013963"/>
              <a:gd name="connsiteY0" fmla="*/ 2014228 h 2736766"/>
              <a:gd name="connsiteX1" fmla="*/ 6653112 w 8013963"/>
              <a:gd name="connsiteY1" fmla="*/ 874479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5580 w 8013963"/>
              <a:gd name="connsiteY5" fmla="*/ 2052575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  <a:gd name="connsiteX0" fmla="*/ 11875 w 8013963"/>
              <a:gd name="connsiteY0" fmla="*/ 2014228 h 2736766"/>
              <a:gd name="connsiteX1" fmla="*/ 6653112 w 8013963"/>
              <a:gd name="connsiteY1" fmla="*/ 874479 h 2736766"/>
              <a:gd name="connsiteX2" fmla="*/ 6645580 w 8013963"/>
              <a:gd name="connsiteY2" fmla="*/ 0 h 2736766"/>
              <a:gd name="connsiteX3" fmla="*/ 8013963 w 8013963"/>
              <a:gd name="connsiteY3" fmla="*/ 1368383 h 2736766"/>
              <a:gd name="connsiteX4" fmla="*/ 6645580 w 8013963"/>
              <a:gd name="connsiteY4" fmla="*/ 2736766 h 2736766"/>
              <a:gd name="connsiteX5" fmla="*/ 6642554 w 8013963"/>
              <a:gd name="connsiteY5" fmla="*/ 1901513 h 2736766"/>
              <a:gd name="connsiteX6" fmla="*/ 0 w 8013963"/>
              <a:gd name="connsiteY6" fmla="*/ 2052575 h 2736766"/>
              <a:gd name="connsiteX7" fmla="*/ 11875 w 8013963"/>
              <a:gd name="connsiteY7" fmla="*/ 2014228 h 27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3963" h="2736766">
                <a:moveTo>
                  <a:pt x="11875" y="2014228"/>
                </a:moveTo>
                <a:lnTo>
                  <a:pt x="6653112" y="874479"/>
                </a:lnTo>
                <a:cubicBezTo>
                  <a:pt x="6650601" y="582986"/>
                  <a:pt x="6648091" y="291493"/>
                  <a:pt x="6645580" y="0"/>
                </a:cubicBezTo>
                <a:lnTo>
                  <a:pt x="8013963" y="1368383"/>
                </a:lnTo>
                <a:lnTo>
                  <a:pt x="6645580" y="2736766"/>
                </a:lnTo>
                <a:cubicBezTo>
                  <a:pt x="6644571" y="2458348"/>
                  <a:pt x="6643563" y="2179931"/>
                  <a:pt x="6642554" y="1901513"/>
                </a:cubicBezTo>
                <a:lnTo>
                  <a:pt x="0" y="2052575"/>
                </a:lnTo>
                <a:lnTo>
                  <a:pt x="11875" y="2014228"/>
                </a:lnTo>
                <a:close/>
              </a:path>
            </a:pathLst>
          </a:cu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9" name="Ellipse 8"/>
          <p:cNvSpPr/>
          <p:nvPr/>
        </p:nvSpPr>
        <p:spPr bwMode="gray">
          <a:xfrm>
            <a:off x="1689316" y="2333315"/>
            <a:ext cx="375327" cy="365989"/>
          </a:xfrm>
          <a:prstGeom prst="ellipse">
            <a:avLst/>
          </a:prstGeom>
          <a:solidFill>
            <a:srgbClr val="00456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12" name="Ellipse 11"/>
          <p:cNvSpPr/>
          <p:nvPr/>
        </p:nvSpPr>
        <p:spPr bwMode="gray">
          <a:xfrm>
            <a:off x="3832763" y="2237682"/>
            <a:ext cx="561556" cy="584975"/>
          </a:xfrm>
          <a:prstGeom prst="ellipse">
            <a:avLst/>
          </a:prstGeom>
          <a:solidFill>
            <a:srgbClr val="00456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13" name="Ellipse 12"/>
          <p:cNvSpPr/>
          <p:nvPr/>
        </p:nvSpPr>
        <p:spPr bwMode="gray">
          <a:xfrm>
            <a:off x="5992707" y="2178671"/>
            <a:ext cx="805977" cy="785923"/>
          </a:xfrm>
          <a:prstGeom prst="ellipse">
            <a:avLst/>
          </a:prstGeom>
          <a:solidFill>
            <a:srgbClr val="00456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4179" y="1802649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MID-2000S </a:t>
            </a:r>
            <a:endParaRPr lang="fr-FR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0653" y="1792016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END 2000S</a:t>
            </a:r>
            <a:endParaRPr lang="fr-FR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1759" y="1792016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SINCE 2010 </a:t>
            </a:r>
            <a:endParaRPr lang="fr-FR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gray">
          <a:xfrm>
            <a:off x="3258155" y="3410364"/>
            <a:ext cx="1710772" cy="4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539750" indent="-1778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Use of satellite imagery</a:t>
            </a:r>
            <a:endParaRPr lang="en-US" sz="1400" b="1" dirty="0">
              <a:solidFill>
                <a:srgbClr val="004563"/>
              </a:solidFill>
              <a:latin typeface="Century Gothic"/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endParaRPr lang="en-US" sz="100" dirty="0" smtClean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</a:rPr>
              <a:t>New data available through satellite imagery and allowing to compensate for lack of granularity </a:t>
            </a:r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gray">
          <a:xfrm>
            <a:off x="5540309" y="3420844"/>
            <a:ext cx="1710772" cy="4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539750" indent="-1778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b="1" dirty="0" smtClean="0">
                <a:solidFill>
                  <a:srgbClr val="004563"/>
                </a:solidFill>
                <a:latin typeface="Century Gothic"/>
                <a:ea typeface="ＭＳ Ｐゴシック" pitchFamily="34" charset="-128"/>
              </a:rPr>
              <a:t>Data science</a:t>
            </a:r>
            <a:endParaRPr lang="en-US" sz="1400" b="1" dirty="0">
              <a:solidFill>
                <a:srgbClr val="004563"/>
              </a:solidFill>
              <a:latin typeface="Century Gothic"/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endParaRPr lang="en-US" sz="100" dirty="0" smtClean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  <a:p>
            <a:pPr marL="0" lvl="1" indent="0" algn="ctr">
              <a:spcBef>
                <a:spcPct val="30000"/>
              </a:spcBef>
              <a:buClr>
                <a:srgbClr val="FF0000"/>
              </a:buClr>
              <a:buSzPct val="120000"/>
              <a:defRPr/>
            </a:pPr>
            <a:r>
              <a:rPr lang="en-US" sz="14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ＭＳ Ｐゴシック" pitchFamily="34" charset="-128"/>
              </a:rPr>
              <a:t>Big Data revolution helps us design the most appropriate insurance products </a:t>
            </a:r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  <a:ea typeface="ＭＳ Ｐゴシック" pitchFamily="34" charset="-128"/>
            </a:endParaRPr>
          </a:p>
        </p:txBody>
      </p:sp>
      <p:cxnSp>
        <p:nvCxnSpPr>
          <p:cNvPr id="4" name="Connecteur droit 3"/>
          <p:cNvCxnSpPr>
            <a:endCxn id="7" idx="0"/>
          </p:cNvCxnSpPr>
          <p:nvPr/>
        </p:nvCxnSpPr>
        <p:spPr>
          <a:xfrm>
            <a:off x="1876979" y="2705413"/>
            <a:ext cx="0" cy="71543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844653" y="2492679"/>
            <a:ext cx="64651" cy="64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1876979" y="2516309"/>
            <a:ext cx="0" cy="189104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113541" y="2722558"/>
            <a:ext cx="0" cy="71543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4083121" y="2506981"/>
            <a:ext cx="64651" cy="64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>
            <a:endCxn id="12" idx="4"/>
          </p:cNvCxnSpPr>
          <p:nvPr/>
        </p:nvCxnSpPr>
        <p:spPr>
          <a:xfrm flipH="1">
            <a:off x="4113541" y="2584915"/>
            <a:ext cx="1905" cy="237742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395695" y="2772907"/>
            <a:ext cx="0" cy="715431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6365275" y="2557330"/>
            <a:ext cx="64651" cy="64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395696" y="2642407"/>
            <a:ext cx="1906" cy="32933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0" y="1250775"/>
            <a:ext cx="9144000" cy="0"/>
          </a:xfrm>
          <a:prstGeom prst="line">
            <a:avLst/>
          </a:prstGeom>
          <a:ln w="28575">
            <a:solidFill>
              <a:srgbClr val="004563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0" y="5523913"/>
            <a:ext cx="9144000" cy="0"/>
          </a:xfrm>
          <a:prstGeom prst="line">
            <a:avLst/>
          </a:prstGeom>
          <a:ln w="28575">
            <a:solidFill>
              <a:srgbClr val="004563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421749"/>
            <a:ext cx="1303594" cy="2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02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5" grpId="0"/>
      <p:bldP spid="17" grpId="0"/>
      <p:bldP spid="18" grpId="0"/>
      <p:bldP spid="19" grpId="0"/>
      <p:bldP spid="20" grpId="0"/>
      <p:bldP spid="10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626" y="3514418"/>
            <a:ext cx="8378826" cy="2657780"/>
          </a:xfrm>
          <a:prstGeom prst="rect">
            <a:avLst/>
          </a:prstGeom>
          <a:solidFill>
            <a:srgbClr val="5FC6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47435" y="847725"/>
            <a:ext cx="4160016" cy="2605049"/>
          </a:xfrm>
          <a:prstGeom prst="rect">
            <a:avLst/>
          </a:prstGeom>
          <a:solidFill>
            <a:srgbClr val="358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8626" y="847725"/>
            <a:ext cx="4152900" cy="2605049"/>
          </a:xfrm>
          <a:prstGeom prst="rect">
            <a:avLst/>
          </a:prstGeom>
          <a:solidFill>
            <a:srgbClr val="D9EC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2015, AXA has already taken 3 commitments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en-US" smtClean="0">
                <a:solidFill>
                  <a:srgbClr val="004563"/>
                </a:solidFill>
              </a:rPr>
              <a:pPr/>
              <a:t>5</a:t>
            </a:fld>
            <a:r>
              <a:rPr lang="en-US" dirty="0" smtClean="0">
                <a:solidFill>
                  <a:srgbClr val="004563"/>
                </a:solidFill>
              </a:rPr>
              <a:t>   |  </a:t>
            </a:r>
            <a:endParaRPr lang="en-US" dirty="0">
              <a:solidFill>
                <a:srgbClr val="004563"/>
              </a:solidFill>
            </a:endParaRPr>
          </a:p>
        </p:txBody>
      </p:sp>
      <p:pic>
        <p:nvPicPr>
          <p:cNvPr id="17" name="Picture 4" descr="http://www.airmic.com/system/files/marketplace-logos/axa.png?1350645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6353173"/>
            <a:ext cx="793751" cy="3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7"/>
          <a:stretch/>
        </p:blipFill>
        <p:spPr bwMode="auto">
          <a:xfrm>
            <a:off x="715089" y="1037487"/>
            <a:ext cx="2508934" cy="18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2"/>
          <a:stretch/>
        </p:blipFill>
        <p:spPr bwMode="auto">
          <a:xfrm>
            <a:off x="6247451" y="1037487"/>
            <a:ext cx="2559999" cy="18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62140"/>
          <a:stretch/>
        </p:blipFill>
        <p:spPr bwMode="auto">
          <a:xfrm>
            <a:off x="4647435" y="2289837"/>
            <a:ext cx="2084014" cy="11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5"/>
          <a:stretch/>
        </p:blipFill>
        <p:spPr bwMode="auto">
          <a:xfrm>
            <a:off x="586563" y="3728986"/>
            <a:ext cx="3118662" cy="224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981325" y="1028700"/>
            <a:ext cx="144780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400" b="1" dirty="0" smtClean="0">
                <a:solidFill>
                  <a:srgbClr val="3079A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AXA has decided to divest from the companies most exposed to coal-related activities. </a:t>
            </a:r>
            <a:endParaRPr lang="en-US" sz="110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05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05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050" b="1" dirty="0" smtClean="0">
                <a:solidFill>
                  <a:srgbClr val="3079A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This initiative represents a divestment of </a:t>
            </a:r>
            <a:endParaRPr lang="en-US" sz="1050" b="1" dirty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200" b="1" dirty="0" smtClean="0">
                <a:solidFill>
                  <a:srgbClr val="3079A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€ 0.5 billion 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2981325" y="2212852"/>
            <a:ext cx="14478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838575" y="3621755"/>
            <a:ext cx="493395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rgbClr val="3079A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AXA has committed to measure the ESG* footprint of all relevant asset classes of its general account investments by the end of 2015. </a:t>
            </a:r>
          </a:p>
          <a:p>
            <a:endParaRPr lang="en-US" sz="140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40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400" b="1" dirty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40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400" b="1" dirty="0" smtClean="0">
              <a:solidFill>
                <a:srgbClr val="3079A6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400" b="1" dirty="0" smtClean="0">
                <a:solidFill>
                  <a:srgbClr val="3079A6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*environmental, social, and governance</a:t>
            </a:r>
          </a:p>
        </p:txBody>
      </p:sp>
      <p:pic>
        <p:nvPicPr>
          <p:cNvPr id="16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421749"/>
            <a:ext cx="1303594" cy="2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06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878" r="1012" b="28639"/>
          <a:stretch/>
        </p:blipFill>
        <p:spPr bwMode="auto">
          <a:xfrm>
            <a:off x="-39002" y="1353782"/>
            <a:ext cx="9210064" cy="318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715" y="343532"/>
            <a:ext cx="7681293" cy="338137"/>
          </a:xfrm>
        </p:spPr>
        <p:txBody>
          <a:bodyPr>
            <a:normAutofit/>
          </a:bodyPr>
          <a:lstStyle/>
          <a:p>
            <a:r>
              <a:rPr lang="en-US" dirty="0" smtClean="0"/>
              <a:t>Climate change is a collective challenge </a:t>
            </a:r>
            <a:endParaRPr lang="en-US" dirty="0"/>
          </a:p>
        </p:txBody>
      </p:sp>
      <p:sp>
        <p:nvSpPr>
          <p:cNvPr id="25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54421" y="6508750"/>
            <a:ext cx="487090" cy="214797"/>
          </a:xfrm>
        </p:spPr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6</a:t>
            </a:fld>
            <a:r>
              <a:rPr lang="fr-FR" dirty="0" smtClean="0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8296" y="1140675"/>
            <a:ext cx="9144000" cy="0"/>
          </a:xfrm>
          <a:prstGeom prst="line">
            <a:avLst/>
          </a:prstGeom>
          <a:ln w="28575">
            <a:solidFill>
              <a:srgbClr val="004563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0" y="4696467"/>
            <a:ext cx="9144000" cy="0"/>
          </a:xfrm>
          <a:prstGeom prst="line">
            <a:avLst/>
          </a:prstGeom>
          <a:ln w="28575">
            <a:solidFill>
              <a:srgbClr val="004563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4426" y="4849467"/>
            <a:ext cx="22106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i="1" dirty="0">
                <a:solidFill>
                  <a:srgbClr val="3079A6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i="1" dirty="0" smtClean="0">
                <a:solidFill>
                  <a:srgbClr val="3079A6"/>
                </a:solidFill>
                <a:latin typeface="Arial" pitchFamily="34" charset="0"/>
                <a:cs typeface="Arial" pitchFamily="34" charset="0"/>
              </a:rPr>
              <a:t>onor partners</a:t>
            </a:r>
          </a:p>
        </p:txBody>
      </p:sp>
      <p:pic>
        <p:nvPicPr>
          <p:cNvPr id="12" name="Picture 14" descr="https://upload.wikimedia.org/wikipedia/commons/thumb/b/b7/Flag_of_Europe.svg/2000px-Flag_of_Europ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" y="5318661"/>
            <a:ext cx="1150911" cy="7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upload.wikimedia.org/wikipedia/en/thumb/9/9e/Flag_of_Japan.svg/1280px-Flag_of_Japa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33" y="5242401"/>
            <a:ext cx="1139916" cy="7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Flag of the Netherland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05" y="5242401"/>
            <a:ext cx="1076350" cy="7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21" y="5046444"/>
            <a:ext cx="1124923" cy="10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s://upload.wikimedia.org/wikipedia/en/1/11/World_Bank_Group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421749"/>
            <a:ext cx="1303594" cy="2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5038" y="2889015"/>
            <a:ext cx="2941983" cy="1463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http://www.grameen-credit-agricole.org/sites/grameen/files/logo_6.png?14359160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96" y="3100275"/>
            <a:ext cx="2183600" cy="11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5038" y="5242401"/>
            <a:ext cx="1150911" cy="75738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024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template_PPT_AXA_EN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template_PPT_AXA_EN</Template>
  <TotalTime>10223</TotalTime>
  <Words>395</Words>
  <Application>Microsoft Office PowerPoint</Application>
  <PresentationFormat>Affichage à l'écran (4:3)</PresentationFormat>
  <Paragraphs>72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template_PPT_AXA_EN</vt:lpstr>
      <vt:lpstr>1_template_PPT_AXA_EN</vt:lpstr>
      <vt:lpstr>2_template_PPT_AXA_EN</vt:lpstr>
      <vt:lpstr>3_template_PPT_AXA_EN</vt:lpstr>
      <vt:lpstr>4_template_PPT_AXA_EN</vt:lpstr>
      <vt:lpstr>5_template_PPT_AXA_EN</vt:lpstr>
      <vt:lpstr>6_template_PPT_AXA_EN</vt:lpstr>
      <vt:lpstr>7_template_PPT_AXA_EN</vt:lpstr>
      <vt:lpstr>8_template_PPT_AXA_EN</vt:lpstr>
      <vt:lpstr>9_template_PPT_AXA_EN</vt:lpstr>
      <vt:lpstr>10_template_PPT_AXA_EN</vt:lpstr>
      <vt:lpstr>11_template_PPT_AXA_EN</vt:lpstr>
      <vt:lpstr>12_template_PPT_AXA_EN</vt:lpstr>
      <vt:lpstr>Présentation PowerPoint</vt:lpstr>
      <vt:lpstr>Climate change affects us all </vt:lpstr>
      <vt:lpstr>In this context, what role can insurers play? </vt:lpstr>
      <vt:lpstr>Going forward, AXA bets on big data to revolutionize the industry</vt:lpstr>
      <vt:lpstr>Over 2015, AXA has already taken 3 commitments</vt:lpstr>
      <vt:lpstr>Climate change is a collective challenge </vt:lpstr>
    </vt:vector>
  </TitlesOfParts>
  <Company>AXA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BORREGO David</dc:creator>
  <cp:lastModifiedBy>TOUFFUT Tanguy</cp:lastModifiedBy>
  <cp:revision>273</cp:revision>
  <cp:lastPrinted>2015-09-07T14:46:15Z</cp:lastPrinted>
  <dcterms:created xsi:type="dcterms:W3CDTF">2014-10-23T08:47:52Z</dcterms:created>
  <dcterms:modified xsi:type="dcterms:W3CDTF">2015-09-07T16:36:57Z</dcterms:modified>
</cp:coreProperties>
</file>