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3" r:id="rId2"/>
    <p:sldId id="277" r:id="rId3"/>
    <p:sldId id="276" r:id="rId4"/>
    <p:sldId id="265" r:id="rId5"/>
    <p:sldId id="267" r:id="rId6"/>
    <p:sldId id="261" r:id="rId7"/>
    <p:sldId id="25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F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CEC57D-8316-47D1-805D-FEDEB14BF6CA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PH"/>
        </a:p>
      </dgm:t>
    </dgm:pt>
    <dgm:pt modelId="{184C464A-8DB9-4962-8B57-743EB307F67B}">
      <dgm:prSet phldrT="[Text]" custT="1"/>
      <dgm:spPr>
        <a:noFill/>
      </dgm:spPr>
      <dgm:t>
        <a:bodyPr/>
        <a:lstStyle/>
        <a:p>
          <a:r>
            <a:rPr lang="en-PH" sz="4800" b="1" dirty="0" smtClean="0">
              <a:solidFill>
                <a:schemeClr val="tx2"/>
              </a:solidFill>
            </a:rPr>
            <a:t>Possible channels</a:t>
          </a:r>
          <a:endParaRPr lang="en-PH" sz="4800" b="1" dirty="0">
            <a:solidFill>
              <a:schemeClr val="tx2"/>
            </a:solidFill>
          </a:endParaRPr>
        </a:p>
      </dgm:t>
    </dgm:pt>
    <dgm:pt modelId="{0273FEFD-6C23-4832-82D6-3E66F23E65E1}" type="parTrans" cxnId="{1866E07B-AA7F-4AC2-B2A4-75492E531479}">
      <dgm:prSet/>
      <dgm:spPr/>
      <dgm:t>
        <a:bodyPr/>
        <a:lstStyle/>
        <a:p>
          <a:endParaRPr lang="en-PH"/>
        </a:p>
      </dgm:t>
    </dgm:pt>
    <dgm:pt modelId="{156CB2F3-7781-41EB-9549-413BD4AFB8CD}" type="sibTrans" cxnId="{1866E07B-AA7F-4AC2-B2A4-75492E531479}">
      <dgm:prSet/>
      <dgm:spPr/>
      <dgm:t>
        <a:bodyPr/>
        <a:lstStyle/>
        <a:p>
          <a:endParaRPr lang="en-PH"/>
        </a:p>
      </dgm:t>
    </dgm:pt>
    <dgm:pt modelId="{B0F5053D-8578-4CB9-8BDE-1E67AABF5601}">
      <dgm:prSet phldrT="[Text]" custT="1"/>
      <dgm:spPr/>
      <dgm:t>
        <a:bodyPr/>
        <a:lstStyle/>
        <a:p>
          <a:r>
            <a:rPr lang="en-PH" sz="1800" dirty="0" smtClean="0"/>
            <a:t>Financial institutions</a:t>
          </a:r>
          <a:endParaRPr lang="en-PH" sz="1800" dirty="0"/>
        </a:p>
      </dgm:t>
    </dgm:pt>
    <dgm:pt modelId="{4FC14C8B-348B-46D5-9814-DDC6622A4BC1}" type="parTrans" cxnId="{FCF27709-71B0-4F57-9DAA-0DDA421C70E9}">
      <dgm:prSet/>
      <dgm:spPr/>
      <dgm:t>
        <a:bodyPr/>
        <a:lstStyle/>
        <a:p>
          <a:endParaRPr lang="en-PH"/>
        </a:p>
      </dgm:t>
    </dgm:pt>
    <dgm:pt modelId="{B4509750-5D69-4956-B535-05475DF7CAA2}" type="sibTrans" cxnId="{FCF27709-71B0-4F57-9DAA-0DDA421C70E9}">
      <dgm:prSet/>
      <dgm:spPr/>
      <dgm:t>
        <a:bodyPr/>
        <a:lstStyle/>
        <a:p>
          <a:endParaRPr lang="en-PH"/>
        </a:p>
      </dgm:t>
    </dgm:pt>
    <dgm:pt modelId="{98FECCF9-3CE1-40D1-B8B8-8C8D4C38C613}">
      <dgm:prSet custT="1"/>
      <dgm:spPr/>
      <dgm:t>
        <a:bodyPr/>
        <a:lstStyle/>
        <a:p>
          <a:r>
            <a:rPr lang="en-PH" sz="1750" dirty="0" smtClean="0"/>
            <a:t>Community-based</a:t>
          </a:r>
          <a:endParaRPr lang="en-PH" sz="1750" dirty="0"/>
        </a:p>
      </dgm:t>
    </dgm:pt>
    <dgm:pt modelId="{13D782DA-400A-4191-9182-15AA22795370}" type="parTrans" cxnId="{8FF8ED2A-7D68-4A1F-AA14-060B0D3D1FEC}">
      <dgm:prSet/>
      <dgm:spPr/>
      <dgm:t>
        <a:bodyPr/>
        <a:lstStyle/>
        <a:p>
          <a:endParaRPr lang="en-PH"/>
        </a:p>
      </dgm:t>
    </dgm:pt>
    <dgm:pt modelId="{BC2E8F68-CEE6-4DB5-B599-FE6E497A147E}" type="sibTrans" cxnId="{8FF8ED2A-7D68-4A1F-AA14-060B0D3D1FEC}">
      <dgm:prSet/>
      <dgm:spPr/>
      <dgm:t>
        <a:bodyPr/>
        <a:lstStyle/>
        <a:p>
          <a:endParaRPr lang="en-PH"/>
        </a:p>
      </dgm:t>
    </dgm:pt>
    <dgm:pt modelId="{2C9F31DC-5760-4155-AFED-414707AA4E48}">
      <dgm:prSet custT="1"/>
      <dgm:spPr/>
      <dgm:t>
        <a:bodyPr/>
        <a:lstStyle/>
        <a:p>
          <a:r>
            <a:rPr lang="en-PH" sz="1800" dirty="0" smtClean="0"/>
            <a:t>Informal retailers</a:t>
          </a:r>
          <a:endParaRPr lang="en-PH" sz="1800" dirty="0"/>
        </a:p>
      </dgm:t>
    </dgm:pt>
    <dgm:pt modelId="{0D13B756-12BB-4063-A5FF-C2F2172F496B}" type="parTrans" cxnId="{D75BBA3C-DCA7-4B2B-8FAD-249DFCA546EB}">
      <dgm:prSet/>
      <dgm:spPr/>
      <dgm:t>
        <a:bodyPr/>
        <a:lstStyle/>
        <a:p>
          <a:endParaRPr lang="en-PH"/>
        </a:p>
      </dgm:t>
    </dgm:pt>
    <dgm:pt modelId="{D7F46B60-0992-4E7F-A3A8-A1FF12E8A423}" type="sibTrans" cxnId="{D75BBA3C-DCA7-4B2B-8FAD-249DFCA546EB}">
      <dgm:prSet/>
      <dgm:spPr/>
      <dgm:t>
        <a:bodyPr/>
        <a:lstStyle/>
        <a:p>
          <a:endParaRPr lang="en-PH"/>
        </a:p>
      </dgm:t>
    </dgm:pt>
    <dgm:pt modelId="{EE2DD2C5-253F-4923-911F-52CF58BD9E2B}">
      <dgm:prSet custT="1"/>
      <dgm:spPr/>
      <dgm:t>
        <a:bodyPr/>
        <a:lstStyle/>
        <a:p>
          <a:r>
            <a:rPr lang="en-PH" sz="1800" dirty="0" smtClean="0"/>
            <a:t>MNOs</a:t>
          </a:r>
          <a:endParaRPr lang="en-PH" sz="1800" dirty="0"/>
        </a:p>
      </dgm:t>
    </dgm:pt>
    <dgm:pt modelId="{CC2133C5-82FE-416C-96CC-8B034727F252}" type="parTrans" cxnId="{CBADEF39-FF20-4071-BE4F-7022AC5BA4AB}">
      <dgm:prSet/>
      <dgm:spPr/>
      <dgm:t>
        <a:bodyPr/>
        <a:lstStyle/>
        <a:p>
          <a:endParaRPr lang="en-PH"/>
        </a:p>
      </dgm:t>
    </dgm:pt>
    <dgm:pt modelId="{894E99CF-C0AB-45A7-BBA6-694F6581AFF7}" type="sibTrans" cxnId="{CBADEF39-FF20-4071-BE4F-7022AC5BA4AB}">
      <dgm:prSet/>
      <dgm:spPr/>
      <dgm:t>
        <a:bodyPr/>
        <a:lstStyle/>
        <a:p>
          <a:endParaRPr lang="en-PH"/>
        </a:p>
      </dgm:t>
    </dgm:pt>
    <dgm:pt modelId="{00CAD23E-421A-4948-868A-EE8BD832A09B}">
      <dgm:prSet custT="1"/>
      <dgm:spPr/>
      <dgm:t>
        <a:bodyPr/>
        <a:lstStyle/>
        <a:p>
          <a:r>
            <a:rPr lang="en-PH" sz="1800" smtClean="0"/>
            <a:t>Village ‘chiefs’</a:t>
          </a:r>
          <a:endParaRPr lang="en-PH" sz="1800" dirty="0"/>
        </a:p>
      </dgm:t>
    </dgm:pt>
    <dgm:pt modelId="{FAE867F5-82E2-4BA8-BF9E-50D3E3F73414}" type="parTrans" cxnId="{62A0C6DA-8053-4D43-8941-6A333EBDC1A2}">
      <dgm:prSet/>
      <dgm:spPr/>
      <dgm:t>
        <a:bodyPr/>
        <a:lstStyle/>
        <a:p>
          <a:endParaRPr lang="en-PH"/>
        </a:p>
      </dgm:t>
    </dgm:pt>
    <dgm:pt modelId="{B51FAF7D-0A53-4459-A159-8C9E01A80367}" type="sibTrans" cxnId="{62A0C6DA-8053-4D43-8941-6A333EBDC1A2}">
      <dgm:prSet/>
      <dgm:spPr/>
      <dgm:t>
        <a:bodyPr/>
        <a:lstStyle/>
        <a:p>
          <a:endParaRPr lang="en-PH"/>
        </a:p>
      </dgm:t>
    </dgm:pt>
    <dgm:pt modelId="{393EA1A8-EE6F-49C6-B873-3251332ABC92}">
      <dgm:prSet custT="1"/>
      <dgm:spPr/>
      <dgm:t>
        <a:bodyPr/>
        <a:lstStyle/>
        <a:p>
          <a:r>
            <a:rPr lang="en-PH" sz="1800" dirty="0" smtClean="0"/>
            <a:t>Direct sales</a:t>
          </a:r>
          <a:endParaRPr lang="en-PH" sz="1800" dirty="0"/>
        </a:p>
      </dgm:t>
    </dgm:pt>
    <dgm:pt modelId="{E876EF6D-ABDC-4583-93EA-CEE6CBFC22E1}" type="parTrans" cxnId="{F52431D7-C370-42D1-9725-A582D420C660}">
      <dgm:prSet/>
      <dgm:spPr/>
      <dgm:t>
        <a:bodyPr/>
        <a:lstStyle/>
        <a:p>
          <a:endParaRPr lang="en-PH"/>
        </a:p>
      </dgm:t>
    </dgm:pt>
    <dgm:pt modelId="{0F07F5BB-A54B-4395-AE9B-F308D3C49DB4}" type="sibTrans" cxnId="{F52431D7-C370-42D1-9725-A582D420C660}">
      <dgm:prSet/>
      <dgm:spPr/>
      <dgm:t>
        <a:bodyPr/>
        <a:lstStyle/>
        <a:p>
          <a:endParaRPr lang="en-PH"/>
        </a:p>
      </dgm:t>
    </dgm:pt>
    <dgm:pt modelId="{63F15814-53AD-414B-8D75-F16EA0E8E06A}">
      <dgm:prSet custT="1"/>
      <dgm:spPr/>
      <dgm:t>
        <a:bodyPr/>
        <a:lstStyle/>
        <a:p>
          <a:r>
            <a:rPr lang="en-PH" sz="1800" dirty="0" smtClean="0"/>
            <a:t>Agent networks</a:t>
          </a:r>
          <a:endParaRPr lang="en-PH" sz="1800" dirty="0"/>
        </a:p>
      </dgm:t>
    </dgm:pt>
    <dgm:pt modelId="{79D3EA0E-59B4-4A54-92B5-DEC49FA78636}" type="parTrans" cxnId="{C1F9CE25-590D-4FAE-8C5F-E1B32400FDF6}">
      <dgm:prSet/>
      <dgm:spPr/>
      <dgm:t>
        <a:bodyPr/>
        <a:lstStyle/>
        <a:p>
          <a:endParaRPr lang="en-GB"/>
        </a:p>
      </dgm:t>
    </dgm:pt>
    <dgm:pt modelId="{D6B26A7A-3167-42E9-BF69-2B5FDBD36BA4}" type="sibTrans" cxnId="{C1F9CE25-590D-4FAE-8C5F-E1B32400FDF6}">
      <dgm:prSet/>
      <dgm:spPr/>
      <dgm:t>
        <a:bodyPr/>
        <a:lstStyle/>
        <a:p>
          <a:endParaRPr lang="en-GB"/>
        </a:p>
      </dgm:t>
    </dgm:pt>
    <dgm:pt modelId="{93935F26-C4A6-8D4D-B262-25AA7C7DC868}">
      <dgm:prSet custT="1"/>
      <dgm:spPr/>
      <dgm:t>
        <a:bodyPr/>
        <a:lstStyle/>
        <a:p>
          <a:r>
            <a:rPr lang="en-PH" sz="1800" dirty="0" smtClean="0"/>
            <a:t>Retail chains</a:t>
          </a:r>
          <a:endParaRPr lang="en-PH" sz="1800" dirty="0"/>
        </a:p>
      </dgm:t>
    </dgm:pt>
    <dgm:pt modelId="{09583F40-0E8B-9640-A151-9AD3BF4AA7D9}" type="parTrans" cxnId="{7A365B34-01FA-CD41-ADEE-B328FFFD4715}">
      <dgm:prSet/>
      <dgm:spPr/>
      <dgm:t>
        <a:bodyPr/>
        <a:lstStyle/>
        <a:p>
          <a:endParaRPr lang="en-US"/>
        </a:p>
      </dgm:t>
    </dgm:pt>
    <dgm:pt modelId="{8E7693D0-D02F-9046-834E-63D0D7E63522}" type="sibTrans" cxnId="{7A365B34-01FA-CD41-ADEE-B328FFFD4715}">
      <dgm:prSet/>
      <dgm:spPr/>
      <dgm:t>
        <a:bodyPr/>
        <a:lstStyle/>
        <a:p>
          <a:endParaRPr lang="en-US"/>
        </a:p>
      </dgm:t>
    </dgm:pt>
    <dgm:pt modelId="{6DC87467-CDC5-4ED4-9BAA-D4512B697ADB}" type="pres">
      <dgm:prSet presAssocID="{5ECEC57D-8316-47D1-805D-FEDEB14BF6C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6414779E-3470-44C2-B934-05DB10ABAA94}" type="pres">
      <dgm:prSet presAssocID="{184C464A-8DB9-4962-8B57-743EB307F67B}" presName="centerShape" presStyleLbl="node0" presStyleIdx="0" presStyleCnt="1" custScaleX="257785" custScaleY="101424"/>
      <dgm:spPr/>
      <dgm:t>
        <a:bodyPr/>
        <a:lstStyle/>
        <a:p>
          <a:endParaRPr lang="en-PH"/>
        </a:p>
      </dgm:t>
    </dgm:pt>
    <dgm:pt modelId="{7829C82C-879A-4061-873F-FDFCCFEDFABA}" type="pres">
      <dgm:prSet presAssocID="{4FC14C8B-348B-46D5-9814-DDC6622A4BC1}" presName="parTrans" presStyleLbl="sibTrans2D1" presStyleIdx="0" presStyleCnt="8"/>
      <dgm:spPr/>
      <dgm:t>
        <a:bodyPr/>
        <a:lstStyle/>
        <a:p>
          <a:endParaRPr lang="en-PH"/>
        </a:p>
      </dgm:t>
    </dgm:pt>
    <dgm:pt modelId="{7CD37283-77E4-4D09-B858-9C09883E57B7}" type="pres">
      <dgm:prSet presAssocID="{4FC14C8B-348B-46D5-9814-DDC6622A4BC1}" presName="connectorText" presStyleLbl="sibTrans2D1" presStyleIdx="0" presStyleCnt="8"/>
      <dgm:spPr/>
      <dgm:t>
        <a:bodyPr/>
        <a:lstStyle/>
        <a:p>
          <a:endParaRPr lang="en-PH"/>
        </a:p>
      </dgm:t>
    </dgm:pt>
    <dgm:pt modelId="{8ABACB9F-355A-4013-A4A0-2754AC3DF938}" type="pres">
      <dgm:prSet presAssocID="{B0F5053D-8578-4CB9-8BDE-1E67AABF5601}" presName="node" presStyleLbl="node1" presStyleIdx="0" presStyleCnt="8" custRadScaleRad="106185" custRadScaleInc="1800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C4DA3808-B056-43C3-BFBE-8C31BB9B5086}" type="pres">
      <dgm:prSet presAssocID="{13D782DA-400A-4191-9182-15AA22795370}" presName="parTrans" presStyleLbl="sibTrans2D1" presStyleIdx="1" presStyleCnt="8"/>
      <dgm:spPr/>
      <dgm:t>
        <a:bodyPr/>
        <a:lstStyle/>
        <a:p>
          <a:endParaRPr lang="en-PH"/>
        </a:p>
      </dgm:t>
    </dgm:pt>
    <dgm:pt modelId="{47FFBD84-9182-4763-A212-A23ECBC1DFD8}" type="pres">
      <dgm:prSet presAssocID="{13D782DA-400A-4191-9182-15AA22795370}" presName="connectorText" presStyleLbl="sibTrans2D1" presStyleIdx="1" presStyleCnt="8"/>
      <dgm:spPr/>
      <dgm:t>
        <a:bodyPr/>
        <a:lstStyle/>
        <a:p>
          <a:endParaRPr lang="en-PH"/>
        </a:p>
      </dgm:t>
    </dgm:pt>
    <dgm:pt modelId="{C15C5813-D7D3-4D17-8615-CF822D9C12CD}" type="pres">
      <dgm:prSet presAssocID="{98FECCF9-3CE1-40D1-B8B8-8C8D4C38C613}" presName="node" presStyleLbl="node1" presStyleIdx="1" presStyleCnt="8" custRadScaleRad="128863" custRadScaleInc="3349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634C6487-C161-4349-9A9A-EBD3E2C3C54D}" type="pres">
      <dgm:prSet presAssocID="{0D13B756-12BB-4063-A5FF-C2F2172F496B}" presName="parTrans" presStyleLbl="sibTrans2D1" presStyleIdx="2" presStyleCnt="8"/>
      <dgm:spPr/>
      <dgm:t>
        <a:bodyPr/>
        <a:lstStyle/>
        <a:p>
          <a:endParaRPr lang="en-PH"/>
        </a:p>
      </dgm:t>
    </dgm:pt>
    <dgm:pt modelId="{D3B88698-6431-48A7-B5EB-5F38E3B84475}" type="pres">
      <dgm:prSet presAssocID="{0D13B756-12BB-4063-A5FF-C2F2172F496B}" presName="connectorText" presStyleLbl="sibTrans2D1" presStyleIdx="2" presStyleCnt="8"/>
      <dgm:spPr/>
      <dgm:t>
        <a:bodyPr/>
        <a:lstStyle/>
        <a:p>
          <a:endParaRPr lang="en-PH"/>
        </a:p>
      </dgm:t>
    </dgm:pt>
    <dgm:pt modelId="{5F344D7E-B4C8-4C6A-99BE-83928F600540}" type="pres">
      <dgm:prSet presAssocID="{2C9F31DC-5760-4155-AFED-414707AA4E48}" presName="node" presStyleLbl="node1" presStyleIdx="2" presStyleCnt="8" custRadScaleRad="125394" custRadScaleInc="5707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F82FC68E-DE42-4443-B322-7700A1BD5727}" type="pres">
      <dgm:prSet presAssocID="{09583F40-0E8B-9640-A151-9AD3BF4AA7D9}" presName="parTrans" presStyleLbl="sibTrans2D1" presStyleIdx="3" presStyleCnt="8"/>
      <dgm:spPr/>
      <dgm:t>
        <a:bodyPr/>
        <a:lstStyle/>
        <a:p>
          <a:endParaRPr lang="en-US"/>
        </a:p>
      </dgm:t>
    </dgm:pt>
    <dgm:pt modelId="{0AAB638E-50FF-6F40-B45D-502D5425B8B0}" type="pres">
      <dgm:prSet presAssocID="{09583F40-0E8B-9640-A151-9AD3BF4AA7D9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D1C68D3F-773A-2547-AAB0-7AECB2A8C7F8}" type="pres">
      <dgm:prSet presAssocID="{93935F26-C4A6-8D4D-B262-25AA7C7DC86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D6774E-351A-423C-AF51-50914707CBFB}" type="pres">
      <dgm:prSet presAssocID="{79D3EA0E-59B4-4A54-92B5-DEC49FA78636}" presName="parTrans" presStyleLbl="sibTrans2D1" presStyleIdx="4" presStyleCnt="8"/>
      <dgm:spPr/>
      <dgm:t>
        <a:bodyPr/>
        <a:lstStyle/>
        <a:p>
          <a:endParaRPr lang="en-GB"/>
        </a:p>
      </dgm:t>
    </dgm:pt>
    <dgm:pt modelId="{2FE7AB62-657E-47C2-8519-FF3A71DDFA4D}" type="pres">
      <dgm:prSet presAssocID="{79D3EA0E-59B4-4A54-92B5-DEC49FA78636}" presName="connectorText" presStyleLbl="sibTrans2D1" presStyleIdx="4" presStyleCnt="8"/>
      <dgm:spPr/>
      <dgm:t>
        <a:bodyPr/>
        <a:lstStyle/>
        <a:p>
          <a:endParaRPr lang="en-GB"/>
        </a:p>
      </dgm:t>
    </dgm:pt>
    <dgm:pt modelId="{33105B52-21D0-4BDE-A063-FE2433197D53}" type="pres">
      <dgm:prSet presAssocID="{63F15814-53AD-414B-8D75-F16EA0E8E06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BCEDD5-C079-4AB2-B2D9-983225C74CA9}" type="pres">
      <dgm:prSet presAssocID="{CC2133C5-82FE-416C-96CC-8B034727F252}" presName="parTrans" presStyleLbl="sibTrans2D1" presStyleIdx="5" presStyleCnt="8"/>
      <dgm:spPr/>
      <dgm:t>
        <a:bodyPr/>
        <a:lstStyle/>
        <a:p>
          <a:endParaRPr lang="en-PH"/>
        </a:p>
      </dgm:t>
    </dgm:pt>
    <dgm:pt modelId="{DAD214B9-8039-4687-B19A-1D14E1A32A3F}" type="pres">
      <dgm:prSet presAssocID="{CC2133C5-82FE-416C-96CC-8B034727F252}" presName="connectorText" presStyleLbl="sibTrans2D1" presStyleIdx="5" presStyleCnt="8"/>
      <dgm:spPr/>
      <dgm:t>
        <a:bodyPr/>
        <a:lstStyle/>
        <a:p>
          <a:endParaRPr lang="en-PH"/>
        </a:p>
      </dgm:t>
    </dgm:pt>
    <dgm:pt modelId="{10DE1F80-526B-4478-8D82-397276A7A4CA}" type="pres">
      <dgm:prSet presAssocID="{EE2DD2C5-253F-4923-911F-52CF58BD9E2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79953733-667F-44EA-985B-6A290C594CFE}" type="pres">
      <dgm:prSet presAssocID="{FAE867F5-82E2-4BA8-BF9E-50D3E3F73414}" presName="parTrans" presStyleLbl="sibTrans2D1" presStyleIdx="6" presStyleCnt="8"/>
      <dgm:spPr/>
      <dgm:t>
        <a:bodyPr/>
        <a:lstStyle/>
        <a:p>
          <a:endParaRPr lang="en-PH"/>
        </a:p>
      </dgm:t>
    </dgm:pt>
    <dgm:pt modelId="{67CCAC83-CF81-4639-9E76-8D8BDAD7D50B}" type="pres">
      <dgm:prSet presAssocID="{FAE867F5-82E2-4BA8-BF9E-50D3E3F73414}" presName="connectorText" presStyleLbl="sibTrans2D1" presStyleIdx="6" presStyleCnt="8"/>
      <dgm:spPr/>
      <dgm:t>
        <a:bodyPr/>
        <a:lstStyle/>
        <a:p>
          <a:endParaRPr lang="en-PH"/>
        </a:p>
      </dgm:t>
    </dgm:pt>
    <dgm:pt modelId="{3B31E63A-E460-4094-9B63-75A5CB99D1BE}" type="pres">
      <dgm:prSet presAssocID="{00CAD23E-421A-4948-868A-EE8BD832A09B}" presName="node" presStyleLbl="node1" presStyleIdx="6" presStyleCnt="8" custRadScaleRad="127327" custRadScaleInc="1329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D58A3564-191A-4269-ACE5-056061E701C8}" type="pres">
      <dgm:prSet presAssocID="{E876EF6D-ABDC-4583-93EA-CEE6CBFC22E1}" presName="parTrans" presStyleLbl="sibTrans2D1" presStyleIdx="7" presStyleCnt="8"/>
      <dgm:spPr/>
      <dgm:t>
        <a:bodyPr/>
        <a:lstStyle/>
        <a:p>
          <a:endParaRPr lang="en-PH"/>
        </a:p>
      </dgm:t>
    </dgm:pt>
    <dgm:pt modelId="{C11891DE-A1ED-49F0-8250-31527E3B88A5}" type="pres">
      <dgm:prSet presAssocID="{E876EF6D-ABDC-4583-93EA-CEE6CBFC22E1}" presName="connectorText" presStyleLbl="sibTrans2D1" presStyleIdx="7" presStyleCnt="8"/>
      <dgm:spPr/>
      <dgm:t>
        <a:bodyPr/>
        <a:lstStyle/>
        <a:p>
          <a:endParaRPr lang="en-PH"/>
        </a:p>
      </dgm:t>
    </dgm:pt>
    <dgm:pt modelId="{EA19F607-C815-4B72-9344-52F67EC404A5}" type="pres">
      <dgm:prSet presAssocID="{393EA1A8-EE6F-49C6-B873-3251332ABC92}" presName="node" presStyleLbl="node1" presStyleIdx="7" presStyleCnt="8" custRadScaleRad="121750" custRadScaleInc="238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78730A08-7F47-409B-9E07-972D09402721}" type="presOf" srcId="{09583F40-0E8B-9640-A151-9AD3BF4AA7D9}" destId="{0AAB638E-50FF-6F40-B45D-502D5425B8B0}" srcOrd="1" destOrd="0" presId="urn:microsoft.com/office/officeart/2005/8/layout/radial5"/>
    <dgm:cxn modelId="{249326B3-9EE1-40C0-B879-0431F722154C}" type="presOf" srcId="{13D782DA-400A-4191-9182-15AA22795370}" destId="{47FFBD84-9182-4763-A212-A23ECBC1DFD8}" srcOrd="1" destOrd="0" presId="urn:microsoft.com/office/officeart/2005/8/layout/radial5"/>
    <dgm:cxn modelId="{E19DD198-E43B-48F4-B7F2-D6138905CCED}" type="presOf" srcId="{5ECEC57D-8316-47D1-805D-FEDEB14BF6CA}" destId="{6DC87467-CDC5-4ED4-9BAA-D4512B697ADB}" srcOrd="0" destOrd="0" presId="urn:microsoft.com/office/officeart/2005/8/layout/radial5"/>
    <dgm:cxn modelId="{9F8D9BF6-53D4-4CF2-AB82-87214D573969}" type="presOf" srcId="{79D3EA0E-59B4-4A54-92B5-DEC49FA78636}" destId="{2FE7AB62-657E-47C2-8519-FF3A71DDFA4D}" srcOrd="1" destOrd="0" presId="urn:microsoft.com/office/officeart/2005/8/layout/radial5"/>
    <dgm:cxn modelId="{12A6BBE4-21CE-4009-8A60-DAA5693EFA71}" type="presOf" srcId="{E876EF6D-ABDC-4583-93EA-CEE6CBFC22E1}" destId="{C11891DE-A1ED-49F0-8250-31527E3B88A5}" srcOrd="1" destOrd="0" presId="urn:microsoft.com/office/officeart/2005/8/layout/radial5"/>
    <dgm:cxn modelId="{8BA42A60-43C5-4030-A21B-CE31ECCA4B54}" type="presOf" srcId="{63F15814-53AD-414B-8D75-F16EA0E8E06A}" destId="{33105B52-21D0-4BDE-A063-FE2433197D53}" srcOrd="0" destOrd="0" presId="urn:microsoft.com/office/officeart/2005/8/layout/radial5"/>
    <dgm:cxn modelId="{FCF27709-71B0-4F57-9DAA-0DDA421C70E9}" srcId="{184C464A-8DB9-4962-8B57-743EB307F67B}" destId="{B0F5053D-8578-4CB9-8BDE-1E67AABF5601}" srcOrd="0" destOrd="0" parTransId="{4FC14C8B-348B-46D5-9814-DDC6622A4BC1}" sibTransId="{B4509750-5D69-4956-B535-05475DF7CAA2}"/>
    <dgm:cxn modelId="{48100A7B-BB15-4BDA-AFDA-16BFA1B9994B}" type="presOf" srcId="{00CAD23E-421A-4948-868A-EE8BD832A09B}" destId="{3B31E63A-E460-4094-9B63-75A5CB99D1BE}" srcOrd="0" destOrd="0" presId="urn:microsoft.com/office/officeart/2005/8/layout/radial5"/>
    <dgm:cxn modelId="{1866E07B-AA7F-4AC2-B2A4-75492E531479}" srcId="{5ECEC57D-8316-47D1-805D-FEDEB14BF6CA}" destId="{184C464A-8DB9-4962-8B57-743EB307F67B}" srcOrd="0" destOrd="0" parTransId="{0273FEFD-6C23-4832-82D6-3E66F23E65E1}" sibTransId="{156CB2F3-7781-41EB-9549-413BD4AFB8CD}"/>
    <dgm:cxn modelId="{A71FE969-8846-4E53-A3D1-EC03CBFAF833}" type="presOf" srcId="{4FC14C8B-348B-46D5-9814-DDC6622A4BC1}" destId="{7CD37283-77E4-4D09-B858-9C09883E57B7}" srcOrd="1" destOrd="0" presId="urn:microsoft.com/office/officeart/2005/8/layout/radial5"/>
    <dgm:cxn modelId="{DD645317-7340-4BAE-B2BD-F93A643A6EA1}" type="presOf" srcId="{E876EF6D-ABDC-4583-93EA-CEE6CBFC22E1}" destId="{D58A3564-191A-4269-ACE5-056061E701C8}" srcOrd="0" destOrd="0" presId="urn:microsoft.com/office/officeart/2005/8/layout/radial5"/>
    <dgm:cxn modelId="{046E00F5-7600-468C-97C5-FF36B50BF43C}" type="presOf" srcId="{09583F40-0E8B-9640-A151-9AD3BF4AA7D9}" destId="{F82FC68E-DE42-4443-B322-7700A1BD5727}" srcOrd="0" destOrd="0" presId="urn:microsoft.com/office/officeart/2005/8/layout/radial5"/>
    <dgm:cxn modelId="{F52431D7-C370-42D1-9725-A582D420C660}" srcId="{184C464A-8DB9-4962-8B57-743EB307F67B}" destId="{393EA1A8-EE6F-49C6-B873-3251332ABC92}" srcOrd="7" destOrd="0" parTransId="{E876EF6D-ABDC-4583-93EA-CEE6CBFC22E1}" sibTransId="{0F07F5BB-A54B-4395-AE9B-F308D3C49DB4}"/>
    <dgm:cxn modelId="{F7FC2262-7E43-418C-A193-124B0D9F03F2}" type="presOf" srcId="{CC2133C5-82FE-416C-96CC-8B034727F252}" destId="{DAD214B9-8039-4687-B19A-1D14E1A32A3F}" srcOrd="1" destOrd="0" presId="urn:microsoft.com/office/officeart/2005/8/layout/radial5"/>
    <dgm:cxn modelId="{8FF8ED2A-7D68-4A1F-AA14-060B0D3D1FEC}" srcId="{184C464A-8DB9-4962-8B57-743EB307F67B}" destId="{98FECCF9-3CE1-40D1-B8B8-8C8D4C38C613}" srcOrd="1" destOrd="0" parTransId="{13D782DA-400A-4191-9182-15AA22795370}" sibTransId="{BC2E8F68-CEE6-4DB5-B599-FE6E497A147E}"/>
    <dgm:cxn modelId="{C1F9CE25-590D-4FAE-8C5F-E1B32400FDF6}" srcId="{184C464A-8DB9-4962-8B57-743EB307F67B}" destId="{63F15814-53AD-414B-8D75-F16EA0E8E06A}" srcOrd="4" destOrd="0" parTransId="{79D3EA0E-59B4-4A54-92B5-DEC49FA78636}" sibTransId="{D6B26A7A-3167-42E9-BF69-2B5FDBD36BA4}"/>
    <dgm:cxn modelId="{40B53FF2-86B2-40D7-97E8-A58935554528}" type="presOf" srcId="{CC2133C5-82FE-416C-96CC-8B034727F252}" destId="{B8BCEDD5-C079-4AB2-B2D9-983225C74CA9}" srcOrd="0" destOrd="0" presId="urn:microsoft.com/office/officeart/2005/8/layout/radial5"/>
    <dgm:cxn modelId="{59A5DEF0-0772-4550-9AC8-E1BE56237E5B}" type="presOf" srcId="{B0F5053D-8578-4CB9-8BDE-1E67AABF5601}" destId="{8ABACB9F-355A-4013-A4A0-2754AC3DF938}" srcOrd="0" destOrd="0" presId="urn:microsoft.com/office/officeart/2005/8/layout/radial5"/>
    <dgm:cxn modelId="{70CCFD9A-DB4E-4BC4-9FF4-8DC926178AD6}" type="presOf" srcId="{13D782DA-400A-4191-9182-15AA22795370}" destId="{C4DA3808-B056-43C3-BFBE-8C31BB9B5086}" srcOrd="0" destOrd="0" presId="urn:microsoft.com/office/officeart/2005/8/layout/radial5"/>
    <dgm:cxn modelId="{87C2B902-82DB-4A02-86EB-5A0B8D74F095}" type="presOf" srcId="{93935F26-C4A6-8D4D-B262-25AA7C7DC868}" destId="{D1C68D3F-773A-2547-AAB0-7AECB2A8C7F8}" srcOrd="0" destOrd="0" presId="urn:microsoft.com/office/officeart/2005/8/layout/radial5"/>
    <dgm:cxn modelId="{C49916BE-61F8-48D1-8D36-A5D37E9D3BA0}" type="presOf" srcId="{79D3EA0E-59B4-4A54-92B5-DEC49FA78636}" destId="{E4D6774E-351A-423C-AF51-50914707CBFB}" srcOrd="0" destOrd="0" presId="urn:microsoft.com/office/officeart/2005/8/layout/radial5"/>
    <dgm:cxn modelId="{F5C6BAF5-8ABC-40C4-9E2A-BDD43F9B98C6}" type="presOf" srcId="{2C9F31DC-5760-4155-AFED-414707AA4E48}" destId="{5F344D7E-B4C8-4C6A-99BE-83928F600540}" srcOrd="0" destOrd="0" presId="urn:microsoft.com/office/officeart/2005/8/layout/radial5"/>
    <dgm:cxn modelId="{82F62F28-DB7E-40EF-988F-87DAFF840E50}" type="presOf" srcId="{0D13B756-12BB-4063-A5FF-C2F2172F496B}" destId="{634C6487-C161-4349-9A9A-EBD3E2C3C54D}" srcOrd="0" destOrd="0" presId="urn:microsoft.com/office/officeart/2005/8/layout/radial5"/>
    <dgm:cxn modelId="{DA334D37-5AC3-4EF2-BBD2-EA51ADB1EDEB}" type="presOf" srcId="{FAE867F5-82E2-4BA8-BF9E-50D3E3F73414}" destId="{79953733-667F-44EA-985B-6A290C594CFE}" srcOrd="0" destOrd="0" presId="urn:microsoft.com/office/officeart/2005/8/layout/radial5"/>
    <dgm:cxn modelId="{8F661F7E-EFBB-44A6-AC1D-A86623EF4CFD}" type="presOf" srcId="{EE2DD2C5-253F-4923-911F-52CF58BD9E2B}" destId="{10DE1F80-526B-4478-8D82-397276A7A4CA}" srcOrd="0" destOrd="0" presId="urn:microsoft.com/office/officeart/2005/8/layout/radial5"/>
    <dgm:cxn modelId="{CBADEF39-FF20-4071-BE4F-7022AC5BA4AB}" srcId="{184C464A-8DB9-4962-8B57-743EB307F67B}" destId="{EE2DD2C5-253F-4923-911F-52CF58BD9E2B}" srcOrd="5" destOrd="0" parTransId="{CC2133C5-82FE-416C-96CC-8B034727F252}" sibTransId="{894E99CF-C0AB-45A7-BBA6-694F6581AFF7}"/>
    <dgm:cxn modelId="{7DA8BE21-705D-4910-A5F1-E54EF9AB08CB}" type="presOf" srcId="{184C464A-8DB9-4962-8B57-743EB307F67B}" destId="{6414779E-3470-44C2-B934-05DB10ABAA94}" srcOrd="0" destOrd="0" presId="urn:microsoft.com/office/officeart/2005/8/layout/radial5"/>
    <dgm:cxn modelId="{7A365B34-01FA-CD41-ADEE-B328FFFD4715}" srcId="{184C464A-8DB9-4962-8B57-743EB307F67B}" destId="{93935F26-C4A6-8D4D-B262-25AA7C7DC868}" srcOrd="3" destOrd="0" parTransId="{09583F40-0E8B-9640-A151-9AD3BF4AA7D9}" sibTransId="{8E7693D0-D02F-9046-834E-63D0D7E63522}"/>
    <dgm:cxn modelId="{915D0B7D-53DE-4F64-9E9D-0C8B001DA9D4}" type="presOf" srcId="{FAE867F5-82E2-4BA8-BF9E-50D3E3F73414}" destId="{67CCAC83-CF81-4639-9E76-8D8BDAD7D50B}" srcOrd="1" destOrd="0" presId="urn:microsoft.com/office/officeart/2005/8/layout/radial5"/>
    <dgm:cxn modelId="{62A0C6DA-8053-4D43-8941-6A333EBDC1A2}" srcId="{184C464A-8DB9-4962-8B57-743EB307F67B}" destId="{00CAD23E-421A-4948-868A-EE8BD832A09B}" srcOrd="6" destOrd="0" parTransId="{FAE867F5-82E2-4BA8-BF9E-50D3E3F73414}" sibTransId="{B51FAF7D-0A53-4459-A159-8C9E01A80367}"/>
    <dgm:cxn modelId="{60E68054-94DA-4001-9FAF-E11C24F98719}" type="presOf" srcId="{4FC14C8B-348B-46D5-9814-DDC6622A4BC1}" destId="{7829C82C-879A-4061-873F-FDFCCFEDFABA}" srcOrd="0" destOrd="0" presId="urn:microsoft.com/office/officeart/2005/8/layout/radial5"/>
    <dgm:cxn modelId="{7FD65B8D-E0E8-4C08-A620-B31152F9DA5A}" type="presOf" srcId="{393EA1A8-EE6F-49C6-B873-3251332ABC92}" destId="{EA19F607-C815-4B72-9344-52F67EC404A5}" srcOrd="0" destOrd="0" presId="urn:microsoft.com/office/officeart/2005/8/layout/radial5"/>
    <dgm:cxn modelId="{165A22B6-D539-4618-B172-C18BDC253983}" type="presOf" srcId="{0D13B756-12BB-4063-A5FF-C2F2172F496B}" destId="{D3B88698-6431-48A7-B5EB-5F38E3B84475}" srcOrd="1" destOrd="0" presId="urn:microsoft.com/office/officeart/2005/8/layout/radial5"/>
    <dgm:cxn modelId="{D75BBA3C-DCA7-4B2B-8FAD-249DFCA546EB}" srcId="{184C464A-8DB9-4962-8B57-743EB307F67B}" destId="{2C9F31DC-5760-4155-AFED-414707AA4E48}" srcOrd="2" destOrd="0" parTransId="{0D13B756-12BB-4063-A5FF-C2F2172F496B}" sibTransId="{D7F46B60-0992-4E7F-A3A8-A1FF12E8A423}"/>
    <dgm:cxn modelId="{6A2D3B7D-C035-4047-A552-11A8C7EA8630}" type="presOf" srcId="{98FECCF9-3CE1-40D1-B8B8-8C8D4C38C613}" destId="{C15C5813-D7D3-4D17-8615-CF822D9C12CD}" srcOrd="0" destOrd="0" presId="urn:microsoft.com/office/officeart/2005/8/layout/radial5"/>
    <dgm:cxn modelId="{63497054-C926-45DB-A49B-2DC2EEF6AC26}" type="presParOf" srcId="{6DC87467-CDC5-4ED4-9BAA-D4512B697ADB}" destId="{6414779E-3470-44C2-B934-05DB10ABAA94}" srcOrd="0" destOrd="0" presId="urn:microsoft.com/office/officeart/2005/8/layout/radial5"/>
    <dgm:cxn modelId="{A86084E7-06A7-450B-A548-A2371FD76F62}" type="presParOf" srcId="{6DC87467-CDC5-4ED4-9BAA-D4512B697ADB}" destId="{7829C82C-879A-4061-873F-FDFCCFEDFABA}" srcOrd="1" destOrd="0" presId="urn:microsoft.com/office/officeart/2005/8/layout/radial5"/>
    <dgm:cxn modelId="{5AD79964-F120-4F58-94A5-CF3FC60451A0}" type="presParOf" srcId="{7829C82C-879A-4061-873F-FDFCCFEDFABA}" destId="{7CD37283-77E4-4D09-B858-9C09883E57B7}" srcOrd="0" destOrd="0" presId="urn:microsoft.com/office/officeart/2005/8/layout/radial5"/>
    <dgm:cxn modelId="{EE0EDDDE-130D-4098-8DD8-F768C3F433B7}" type="presParOf" srcId="{6DC87467-CDC5-4ED4-9BAA-D4512B697ADB}" destId="{8ABACB9F-355A-4013-A4A0-2754AC3DF938}" srcOrd="2" destOrd="0" presId="urn:microsoft.com/office/officeart/2005/8/layout/radial5"/>
    <dgm:cxn modelId="{5034012A-3BB1-4723-80FB-E2E6729FEF1C}" type="presParOf" srcId="{6DC87467-CDC5-4ED4-9BAA-D4512B697ADB}" destId="{C4DA3808-B056-43C3-BFBE-8C31BB9B5086}" srcOrd="3" destOrd="0" presId="urn:microsoft.com/office/officeart/2005/8/layout/radial5"/>
    <dgm:cxn modelId="{5EBF4FC7-293B-45D5-A32A-F4C8AFE64B07}" type="presParOf" srcId="{C4DA3808-B056-43C3-BFBE-8C31BB9B5086}" destId="{47FFBD84-9182-4763-A212-A23ECBC1DFD8}" srcOrd="0" destOrd="0" presId="urn:microsoft.com/office/officeart/2005/8/layout/radial5"/>
    <dgm:cxn modelId="{6E3D5B08-C163-40C6-AF42-E793D9981332}" type="presParOf" srcId="{6DC87467-CDC5-4ED4-9BAA-D4512B697ADB}" destId="{C15C5813-D7D3-4D17-8615-CF822D9C12CD}" srcOrd="4" destOrd="0" presId="urn:microsoft.com/office/officeart/2005/8/layout/radial5"/>
    <dgm:cxn modelId="{74E22142-CC62-4E4E-AA50-6550AB3974AE}" type="presParOf" srcId="{6DC87467-CDC5-4ED4-9BAA-D4512B697ADB}" destId="{634C6487-C161-4349-9A9A-EBD3E2C3C54D}" srcOrd="5" destOrd="0" presId="urn:microsoft.com/office/officeart/2005/8/layout/radial5"/>
    <dgm:cxn modelId="{80822874-6E6A-4D39-981A-E28EC62E203F}" type="presParOf" srcId="{634C6487-C161-4349-9A9A-EBD3E2C3C54D}" destId="{D3B88698-6431-48A7-B5EB-5F38E3B84475}" srcOrd="0" destOrd="0" presId="urn:microsoft.com/office/officeart/2005/8/layout/radial5"/>
    <dgm:cxn modelId="{25F6725B-C308-40AC-8D1D-AF959F73C312}" type="presParOf" srcId="{6DC87467-CDC5-4ED4-9BAA-D4512B697ADB}" destId="{5F344D7E-B4C8-4C6A-99BE-83928F600540}" srcOrd="6" destOrd="0" presId="urn:microsoft.com/office/officeart/2005/8/layout/radial5"/>
    <dgm:cxn modelId="{1433DF35-E6A6-4D10-94FE-7C2125C291CD}" type="presParOf" srcId="{6DC87467-CDC5-4ED4-9BAA-D4512B697ADB}" destId="{F82FC68E-DE42-4443-B322-7700A1BD5727}" srcOrd="7" destOrd="0" presId="urn:microsoft.com/office/officeart/2005/8/layout/radial5"/>
    <dgm:cxn modelId="{3455E578-AD1E-4BBC-AE38-C9A6E702BF2A}" type="presParOf" srcId="{F82FC68E-DE42-4443-B322-7700A1BD5727}" destId="{0AAB638E-50FF-6F40-B45D-502D5425B8B0}" srcOrd="0" destOrd="0" presId="urn:microsoft.com/office/officeart/2005/8/layout/radial5"/>
    <dgm:cxn modelId="{53A64756-D14B-4CB2-A63A-66321BB7CD46}" type="presParOf" srcId="{6DC87467-CDC5-4ED4-9BAA-D4512B697ADB}" destId="{D1C68D3F-773A-2547-AAB0-7AECB2A8C7F8}" srcOrd="8" destOrd="0" presId="urn:microsoft.com/office/officeart/2005/8/layout/radial5"/>
    <dgm:cxn modelId="{07893159-1EF2-4599-B460-2F52413D31BD}" type="presParOf" srcId="{6DC87467-CDC5-4ED4-9BAA-D4512B697ADB}" destId="{E4D6774E-351A-423C-AF51-50914707CBFB}" srcOrd="9" destOrd="0" presId="urn:microsoft.com/office/officeart/2005/8/layout/radial5"/>
    <dgm:cxn modelId="{D4366B72-CAA6-4DED-8AD3-4CC15B97BE55}" type="presParOf" srcId="{E4D6774E-351A-423C-AF51-50914707CBFB}" destId="{2FE7AB62-657E-47C2-8519-FF3A71DDFA4D}" srcOrd="0" destOrd="0" presId="urn:microsoft.com/office/officeart/2005/8/layout/radial5"/>
    <dgm:cxn modelId="{F9BCED81-7FC0-4304-822F-8D339DCC1FA5}" type="presParOf" srcId="{6DC87467-CDC5-4ED4-9BAA-D4512B697ADB}" destId="{33105B52-21D0-4BDE-A063-FE2433197D53}" srcOrd="10" destOrd="0" presId="urn:microsoft.com/office/officeart/2005/8/layout/radial5"/>
    <dgm:cxn modelId="{298F1248-7D35-4E3A-9161-F72BB64CA595}" type="presParOf" srcId="{6DC87467-CDC5-4ED4-9BAA-D4512B697ADB}" destId="{B8BCEDD5-C079-4AB2-B2D9-983225C74CA9}" srcOrd="11" destOrd="0" presId="urn:microsoft.com/office/officeart/2005/8/layout/radial5"/>
    <dgm:cxn modelId="{5E6CE491-85F1-4758-B241-CF2EEAFD9BF2}" type="presParOf" srcId="{B8BCEDD5-C079-4AB2-B2D9-983225C74CA9}" destId="{DAD214B9-8039-4687-B19A-1D14E1A32A3F}" srcOrd="0" destOrd="0" presId="urn:microsoft.com/office/officeart/2005/8/layout/radial5"/>
    <dgm:cxn modelId="{C57FBC1B-27F7-43D1-96C6-1FE638458C2C}" type="presParOf" srcId="{6DC87467-CDC5-4ED4-9BAA-D4512B697ADB}" destId="{10DE1F80-526B-4478-8D82-397276A7A4CA}" srcOrd="12" destOrd="0" presId="urn:microsoft.com/office/officeart/2005/8/layout/radial5"/>
    <dgm:cxn modelId="{0E59CD0D-099A-46AC-A9C5-B12BD5DEC30B}" type="presParOf" srcId="{6DC87467-CDC5-4ED4-9BAA-D4512B697ADB}" destId="{79953733-667F-44EA-985B-6A290C594CFE}" srcOrd="13" destOrd="0" presId="urn:microsoft.com/office/officeart/2005/8/layout/radial5"/>
    <dgm:cxn modelId="{336AB723-0B1F-4639-B835-A87C4CFEB07D}" type="presParOf" srcId="{79953733-667F-44EA-985B-6A290C594CFE}" destId="{67CCAC83-CF81-4639-9E76-8D8BDAD7D50B}" srcOrd="0" destOrd="0" presId="urn:microsoft.com/office/officeart/2005/8/layout/radial5"/>
    <dgm:cxn modelId="{762AF37A-BE02-46D8-A633-8EB3F333BE43}" type="presParOf" srcId="{6DC87467-CDC5-4ED4-9BAA-D4512B697ADB}" destId="{3B31E63A-E460-4094-9B63-75A5CB99D1BE}" srcOrd="14" destOrd="0" presId="urn:microsoft.com/office/officeart/2005/8/layout/radial5"/>
    <dgm:cxn modelId="{A5D13C81-19AA-45D5-B289-D0F489A3C978}" type="presParOf" srcId="{6DC87467-CDC5-4ED4-9BAA-D4512B697ADB}" destId="{D58A3564-191A-4269-ACE5-056061E701C8}" srcOrd="15" destOrd="0" presId="urn:microsoft.com/office/officeart/2005/8/layout/radial5"/>
    <dgm:cxn modelId="{A1F73C9E-0C0C-4E32-9876-C2FC24F051FE}" type="presParOf" srcId="{D58A3564-191A-4269-ACE5-056061E701C8}" destId="{C11891DE-A1ED-49F0-8250-31527E3B88A5}" srcOrd="0" destOrd="0" presId="urn:microsoft.com/office/officeart/2005/8/layout/radial5"/>
    <dgm:cxn modelId="{81B0CDE8-CB69-4720-8F7E-43A0AE732903}" type="presParOf" srcId="{6DC87467-CDC5-4ED4-9BAA-D4512B697ADB}" destId="{EA19F607-C815-4B72-9344-52F67EC404A5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1400E2-FA85-4AC0-8823-3D1FDC0FFD17}" type="doc">
      <dgm:prSet loTypeId="urn:microsoft.com/office/officeart/2005/8/layout/venn1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153C629F-748D-4974-A5E6-4273CB5B2A5B}">
      <dgm:prSet/>
      <dgm:spPr/>
      <dgm:t>
        <a:bodyPr/>
        <a:lstStyle/>
        <a:p>
          <a:pPr rtl="0"/>
          <a:r>
            <a:rPr lang="en-US" b="1" dirty="0" smtClean="0"/>
            <a:t>Seed Company </a:t>
          </a:r>
          <a:endParaRPr lang="en-US" dirty="0"/>
        </a:p>
      </dgm:t>
    </dgm:pt>
    <dgm:pt modelId="{918680C7-4626-4D3A-B0AB-6D2B879584FE}" type="parTrans" cxnId="{55B318DC-64AB-40B8-A91C-59F0CA2BD854}">
      <dgm:prSet/>
      <dgm:spPr/>
      <dgm:t>
        <a:bodyPr/>
        <a:lstStyle/>
        <a:p>
          <a:endParaRPr lang="en-US"/>
        </a:p>
      </dgm:t>
    </dgm:pt>
    <dgm:pt modelId="{1EAABCEA-A9FA-49BE-BDE8-83F86B3DB86B}" type="sibTrans" cxnId="{55B318DC-64AB-40B8-A91C-59F0CA2BD854}">
      <dgm:prSet/>
      <dgm:spPr/>
      <dgm:t>
        <a:bodyPr/>
        <a:lstStyle/>
        <a:p>
          <a:endParaRPr lang="en-US"/>
        </a:p>
      </dgm:t>
    </dgm:pt>
    <dgm:pt modelId="{07ECB7BE-FA49-4D98-B81A-F12FD6A18ED0}" type="pres">
      <dgm:prSet presAssocID="{A21400E2-FA85-4AC0-8823-3D1FDC0FFD1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4FB2DD-2F1E-484A-9A4A-D49BCDC878CD}" type="pres">
      <dgm:prSet presAssocID="{153C629F-748D-4974-A5E6-4273CB5B2A5B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E8A0CDAF-F52D-4BEA-A3F7-F178A2E32583}" type="presOf" srcId="{153C629F-748D-4974-A5E6-4273CB5B2A5B}" destId="{A24FB2DD-2F1E-484A-9A4A-D49BCDC878CD}" srcOrd="0" destOrd="0" presId="urn:microsoft.com/office/officeart/2005/8/layout/venn1"/>
    <dgm:cxn modelId="{55B318DC-64AB-40B8-A91C-59F0CA2BD854}" srcId="{A21400E2-FA85-4AC0-8823-3D1FDC0FFD17}" destId="{153C629F-748D-4974-A5E6-4273CB5B2A5B}" srcOrd="0" destOrd="0" parTransId="{918680C7-4626-4D3A-B0AB-6D2B879584FE}" sibTransId="{1EAABCEA-A9FA-49BE-BDE8-83F86B3DB86B}"/>
    <dgm:cxn modelId="{53D8F3B7-93B1-427E-BC4F-B49B708A814B}" type="presOf" srcId="{A21400E2-FA85-4AC0-8823-3D1FDC0FFD17}" destId="{07ECB7BE-FA49-4D98-B81A-F12FD6A18ED0}" srcOrd="0" destOrd="0" presId="urn:microsoft.com/office/officeart/2005/8/layout/venn1"/>
    <dgm:cxn modelId="{83639046-7487-4C34-9268-EC0B5564E363}" type="presParOf" srcId="{07ECB7BE-FA49-4D98-B81A-F12FD6A18ED0}" destId="{A24FB2DD-2F1E-484A-9A4A-D49BCDC878C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85040-E219-434C-9D15-ACB7B1A4F22C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C1442-58C2-4635-B5E5-C497E2F74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5DD2-E361-469F-8A85-5887ECD897F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131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R4 video, if not possible describe R4 in short using the next</a:t>
            </a:r>
            <a:r>
              <a:rPr lang="en-US" baseline="0" dirty="0" smtClean="0"/>
              <a:t>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C1442-58C2-4635-B5E5-C497E2F749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6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just to show the number of partners</a:t>
            </a:r>
            <a:r>
              <a:rPr lang="en-US" baseline="0" dirty="0" smtClean="0"/>
              <a:t> we have in Ethiopia and Senegal.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C1442-58C2-4635-B5E5-C497E2F749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08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Role of delivery channels ranges from managing insurance</a:t>
            </a:r>
            <a:r>
              <a:rPr lang="en-GB" baseline="0" dirty="0" smtClean="0"/>
              <a:t> for work activities (responsible for both quality and quantity of works), training, transfer of funds etc.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0A6EF-119B-44F9-82EA-DBAF9476779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422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52B-AC16-465D-B9E6-FACC6A8D2C27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138A-CCDC-4749-8D3D-DCC517A8D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7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52B-AC16-465D-B9E6-FACC6A8D2C27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138A-CCDC-4749-8D3D-DCC517A8D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8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52B-AC16-465D-B9E6-FACC6A8D2C27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138A-CCDC-4749-8D3D-DCC517A8D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4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52B-AC16-465D-B9E6-FACC6A8D2C27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138A-CCDC-4749-8D3D-DCC517A8D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2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52B-AC16-465D-B9E6-FACC6A8D2C27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138A-CCDC-4749-8D3D-DCC517A8D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7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52B-AC16-465D-B9E6-FACC6A8D2C27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138A-CCDC-4749-8D3D-DCC517A8D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4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52B-AC16-465D-B9E6-FACC6A8D2C27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138A-CCDC-4749-8D3D-DCC517A8D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5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52B-AC16-465D-B9E6-FACC6A8D2C27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138A-CCDC-4749-8D3D-DCC517A8D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7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52B-AC16-465D-B9E6-FACC6A8D2C27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138A-CCDC-4749-8D3D-DCC517A8D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3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52B-AC16-465D-B9E6-FACC6A8D2C27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138A-CCDC-4749-8D3D-DCC517A8D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7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52B-AC16-465D-B9E6-FACC6A8D2C27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138A-CCDC-4749-8D3D-DCC517A8D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2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AC52B-AC16-465D-B9E6-FACC6A8D2C27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C138A-CCDC-4749-8D3D-DCC517A8D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diagramData" Target="../diagrams/data2.xml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microsoft.com/office/2007/relationships/diagramDrawing" Target="../diagrams/drawing2.xml"/><Relationship Id="rId2" Type="http://schemas.openxmlformats.org/officeDocument/2006/relationships/image" Target="../media/image20.jpeg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diagramQuickStyle" Target="../diagrams/quickStyle2.xml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Relationship Id="rId1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famamerica.org/explore/stories/r4-the-rural-resilience-initiativ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2.wmf"/><Relationship Id="rId5" Type="http://schemas.openxmlformats.org/officeDocument/2006/relationships/image" Target="../media/image4.jpeg"/><Relationship Id="rId15" Type="http://schemas.openxmlformats.org/officeDocument/2006/relationships/image" Target="../media/image12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1524000"/>
            <a:ext cx="82192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dirty="0" smtClean="0"/>
              <a:t>Distribution </a:t>
            </a:r>
            <a:r>
              <a:rPr lang="en-GB" sz="3000" dirty="0" smtClean="0"/>
              <a:t>team is the first and in some cases, the only contact with the customer</a:t>
            </a:r>
          </a:p>
          <a:p>
            <a:r>
              <a:rPr lang="en-GB" sz="3000" dirty="0" smtClean="0"/>
              <a:t>It is not merely selling but an entire customer experience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4703727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contacting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5088517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educating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17872" y="5458176"/>
            <a:ext cx="12488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promoting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4705290"/>
            <a:ext cx="13251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counselling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51523" y="5280827"/>
            <a:ext cx="1246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enrolment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59635" y="4565227"/>
            <a:ext cx="1505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premium collection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21232" y="5326993"/>
            <a:ext cx="21173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a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ssisting in claims settlement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49424" y="4842226"/>
            <a:ext cx="1093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renewals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16" name="Group 44"/>
          <p:cNvGrpSpPr/>
          <p:nvPr/>
        </p:nvGrpSpPr>
        <p:grpSpPr>
          <a:xfrm>
            <a:off x="685800" y="197037"/>
            <a:ext cx="8229600" cy="869763"/>
            <a:chOff x="0" y="2128"/>
            <a:chExt cx="8229600" cy="1055340"/>
          </a:xfrm>
        </p:grpSpPr>
        <p:sp>
          <p:nvSpPr>
            <p:cNvPr id="17" name="Rounded Rectangle 16"/>
            <p:cNvSpPr/>
            <p:nvPr/>
          </p:nvSpPr>
          <p:spPr>
            <a:xfrm>
              <a:off x="0" y="2128"/>
              <a:ext cx="8229600" cy="105534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51517" y="53645"/>
              <a:ext cx="8126566" cy="9523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 smtClean="0"/>
                <a:t> Distribution</a:t>
              </a:r>
              <a:endParaRPr lang="en-US" sz="4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210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Straight Arrow Connector 104"/>
          <p:cNvCxnSpPr/>
          <p:nvPr/>
        </p:nvCxnSpPr>
        <p:spPr>
          <a:xfrm rot="5400000">
            <a:off x="305594" y="42664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5400000">
            <a:off x="1791494" y="42283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"/>
          <p:cNvGrpSpPr/>
          <p:nvPr/>
        </p:nvGrpSpPr>
        <p:grpSpPr>
          <a:xfrm>
            <a:off x="3891400" y="1219200"/>
            <a:ext cx="2057400" cy="911805"/>
            <a:chOff x="3429003" y="762000"/>
            <a:chExt cx="909200" cy="911805"/>
          </a:xfr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0" scaled="1"/>
            <a:tileRect/>
          </a:gradFill>
          <a:scene3d>
            <a:camera prst="orthographicFront"/>
            <a:lightRig rig="flat" dir="t"/>
          </a:scene3d>
        </p:grpSpPr>
        <p:sp>
          <p:nvSpPr>
            <p:cNvPr id="5" name="Rectangle 4"/>
            <p:cNvSpPr/>
            <p:nvPr/>
          </p:nvSpPr>
          <p:spPr>
            <a:xfrm>
              <a:off x="3429003" y="762000"/>
              <a:ext cx="909200" cy="911805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3429003" y="762000"/>
              <a:ext cx="909200" cy="911805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0"/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GDIC</a:t>
              </a:r>
              <a:r>
                <a:rPr lang="en-US" sz="2800" b="1" kern="1200" dirty="0" smtClean="0">
                  <a:solidFill>
                    <a:schemeClr val="tx1"/>
                  </a:solidFill>
                </a:rPr>
                <a:t/>
              </a:r>
              <a:br>
                <a:rPr lang="en-US" sz="2800" b="1" kern="1200" dirty="0" smtClean="0">
                  <a:solidFill>
                    <a:schemeClr val="tx1"/>
                  </a:solidFill>
                </a:rPr>
              </a:br>
              <a:endParaRPr lang="en-US" sz="28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2525000" y="3507800"/>
            <a:ext cx="909200" cy="530800"/>
            <a:chOff x="533400" y="2325397"/>
            <a:chExt cx="909200" cy="454600"/>
          </a:xfrm>
          <a:solidFill>
            <a:schemeClr val="accent2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" name="Rectangle 7"/>
            <p:cNvSpPr/>
            <p:nvPr/>
          </p:nvSpPr>
          <p:spPr>
            <a:xfrm>
              <a:off x="533400" y="2325397"/>
              <a:ext cx="909200" cy="454600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533400" y="2325397"/>
              <a:ext cx="909200" cy="45460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Bank</a:t>
              </a:r>
              <a:endParaRPr lang="en-US" sz="2800" b="1" kern="1200" dirty="0"/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6787000" y="3505200"/>
            <a:ext cx="1219200" cy="530800"/>
            <a:chOff x="2286002" y="2325397"/>
            <a:chExt cx="909200" cy="454600"/>
          </a:xfrm>
          <a:solidFill>
            <a:schemeClr val="accent6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" name="Rectangle 10"/>
            <p:cNvSpPr/>
            <p:nvPr/>
          </p:nvSpPr>
          <p:spPr>
            <a:xfrm>
              <a:off x="2286002" y="2325397"/>
              <a:ext cx="909200" cy="454600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2286002" y="2325397"/>
              <a:ext cx="909200" cy="45460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Seed Company</a:t>
              </a:r>
              <a:endParaRPr lang="en-US" sz="1400" b="1" kern="1200" dirty="0"/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5644000" y="3505200"/>
            <a:ext cx="909200" cy="530800"/>
            <a:chOff x="4191004" y="2325397"/>
            <a:chExt cx="909200" cy="454600"/>
          </a:xfrm>
          <a:scene3d>
            <a:camera prst="orthographicFront"/>
            <a:lightRig rig="flat" dir="t"/>
          </a:scene3d>
        </p:grpSpPr>
        <p:sp>
          <p:nvSpPr>
            <p:cNvPr id="14" name="Rectangle 13"/>
            <p:cNvSpPr/>
            <p:nvPr/>
          </p:nvSpPr>
          <p:spPr>
            <a:xfrm>
              <a:off x="4191004" y="2325397"/>
              <a:ext cx="909200" cy="45460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4191004" y="2325397"/>
              <a:ext cx="909200" cy="4546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Pesticide Company</a:t>
              </a:r>
              <a:r>
                <a:rPr lang="en-US" sz="1000" b="1" kern="1200" dirty="0" smtClean="0"/>
                <a:t> </a:t>
              </a:r>
              <a:endParaRPr lang="en-US" sz="1000" b="1" kern="1200" dirty="0"/>
            </a:p>
          </p:txBody>
        </p:sp>
      </p:grpSp>
      <p:grpSp>
        <p:nvGrpSpPr>
          <p:cNvPr id="10" name="Group 15"/>
          <p:cNvGrpSpPr/>
          <p:nvPr/>
        </p:nvGrpSpPr>
        <p:grpSpPr>
          <a:xfrm>
            <a:off x="3591800" y="3505200"/>
            <a:ext cx="909200" cy="530800"/>
            <a:chOff x="5562596" y="2325397"/>
            <a:chExt cx="909200" cy="454600"/>
          </a:xfrm>
          <a:solidFill>
            <a:schemeClr val="accent3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7" name="Rectangle 16"/>
            <p:cNvSpPr/>
            <p:nvPr/>
          </p:nvSpPr>
          <p:spPr>
            <a:xfrm>
              <a:off x="5562596" y="2325397"/>
              <a:ext cx="909200" cy="454600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5562596" y="2325397"/>
              <a:ext cx="909200" cy="45460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MFI</a:t>
              </a:r>
              <a:endParaRPr lang="en-US" sz="2000" b="1" kern="1200" dirty="0"/>
            </a:p>
          </p:txBody>
        </p:sp>
      </p:grpSp>
      <p:grpSp>
        <p:nvGrpSpPr>
          <p:cNvPr id="13" name="Group 18"/>
          <p:cNvGrpSpPr/>
          <p:nvPr/>
        </p:nvGrpSpPr>
        <p:grpSpPr>
          <a:xfrm>
            <a:off x="4577200" y="3505200"/>
            <a:ext cx="909200" cy="530800"/>
            <a:chOff x="7010398" y="2325397"/>
            <a:chExt cx="909200" cy="454600"/>
          </a:xfrm>
          <a:solidFill>
            <a:schemeClr val="tx2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0" name="Rectangle 19"/>
            <p:cNvSpPr/>
            <p:nvPr/>
          </p:nvSpPr>
          <p:spPr>
            <a:xfrm>
              <a:off x="7010398" y="2325397"/>
              <a:ext cx="909200" cy="454600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010398" y="2325397"/>
              <a:ext cx="909200" cy="45460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NGO</a:t>
              </a:r>
              <a:endParaRPr lang="en-US" sz="1800" b="1" kern="12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8234800" y="3507800"/>
            <a:ext cx="909200" cy="53080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6200000" scaled="0"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1400" b="1" dirty="0" smtClean="0"/>
              <a:t>Fertilizer Company </a:t>
            </a:r>
            <a:endParaRPr lang="en-US" b="1" dirty="0"/>
          </a:p>
        </p:txBody>
      </p:sp>
      <p:grpSp>
        <p:nvGrpSpPr>
          <p:cNvPr id="16" name="Group 23"/>
          <p:cNvGrpSpPr/>
          <p:nvPr/>
        </p:nvGrpSpPr>
        <p:grpSpPr>
          <a:xfrm>
            <a:off x="4272400" y="5260400"/>
            <a:ext cx="1219200" cy="838200"/>
            <a:chOff x="2200501" y="3279198"/>
            <a:chExt cx="909200" cy="454600"/>
          </a:xfr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16200000" scaled="0"/>
            <a:tileRect/>
          </a:gradFill>
          <a:scene3d>
            <a:camera prst="orthographicFront"/>
            <a:lightRig rig="flat" dir="t"/>
          </a:scene3d>
        </p:grpSpPr>
        <p:sp>
          <p:nvSpPr>
            <p:cNvPr id="25" name="Rectangle 24"/>
            <p:cNvSpPr/>
            <p:nvPr/>
          </p:nvSpPr>
          <p:spPr>
            <a:xfrm>
              <a:off x="2200501" y="3279198"/>
              <a:ext cx="909200" cy="454600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2200501" y="3279198"/>
              <a:ext cx="909200" cy="45460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Farmers </a:t>
              </a:r>
              <a:br>
                <a:rPr lang="en-US" sz="1400" b="1" kern="1200" dirty="0" smtClean="0"/>
              </a:br>
              <a:r>
                <a:rPr lang="en-US" sz="1400" b="1" kern="1200" dirty="0" smtClean="0"/>
                <a:t>Co-operative</a:t>
              </a:r>
              <a:endParaRPr lang="en-US" sz="1400" b="1" kern="1200" dirty="0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 rot="5400000">
            <a:off x="2482494" y="32377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3852506" y="32411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5834500" y="32411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7129900" y="32411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8728909" y="3240703"/>
            <a:ext cx="5341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4539100" y="4841300"/>
            <a:ext cx="8389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44"/>
          <p:cNvGrpSpPr/>
          <p:nvPr/>
        </p:nvGrpSpPr>
        <p:grpSpPr>
          <a:xfrm>
            <a:off x="5720200" y="5641400"/>
            <a:ext cx="1676400" cy="759400"/>
            <a:chOff x="4343395" y="3888799"/>
            <a:chExt cx="909200" cy="454600"/>
          </a:xfrm>
          <a:scene3d>
            <a:camera prst="orthographicFront"/>
            <a:lightRig rig="flat" dir="t"/>
          </a:scene3d>
        </p:grpSpPr>
        <p:sp>
          <p:nvSpPr>
            <p:cNvPr id="46" name="Rectangle 45"/>
            <p:cNvSpPr/>
            <p:nvPr/>
          </p:nvSpPr>
          <p:spPr>
            <a:xfrm>
              <a:off x="4343395" y="3888799"/>
              <a:ext cx="909200" cy="45460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ectangle 46"/>
            <p:cNvSpPr/>
            <p:nvPr/>
          </p:nvSpPr>
          <p:spPr>
            <a:xfrm>
              <a:off x="4343395" y="3888799"/>
              <a:ext cx="909200" cy="4546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Farmer</a:t>
              </a:r>
              <a:endParaRPr lang="en-US" sz="1400" b="1" kern="1200" dirty="0"/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457200" y="4419600"/>
            <a:ext cx="8615800" cy="4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2558694" y="42283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3928706" y="42309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5153105" y="42309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5911494" y="42309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7283094" y="42309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8883294" y="42309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5796400" y="50318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415400" y="5870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4919306" y="32403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44"/>
          <p:cNvGrpSpPr/>
          <p:nvPr/>
        </p:nvGrpSpPr>
        <p:grpSpPr>
          <a:xfrm>
            <a:off x="767200" y="51517"/>
            <a:ext cx="8229600" cy="1055340"/>
            <a:chOff x="0" y="2128"/>
            <a:chExt cx="8229600" cy="1055340"/>
          </a:xfrm>
        </p:grpSpPr>
        <p:sp>
          <p:nvSpPr>
            <p:cNvPr id="49" name="Rounded Rectangle 48"/>
            <p:cNvSpPr/>
            <p:nvPr/>
          </p:nvSpPr>
          <p:spPr>
            <a:xfrm>
              <a:off x="0" y="2128"/>
              <a:ext cx="8229600" cy="10553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ounded Rectangle 4"/>
            <p:cNvSpPr/>
            <p:nvPr/>
          </p:nvSpPr>
          <p:spPr>
            <a:xfrm>
              <a:off x="51517" y="53645"/>
              <a:ext cx="8126566" cy="9523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 smtClean="0"/>
                <a:t> Distribution Channels </a:t>
              </a:r>
              <a:endParaRPr lang="en-US" sz="4000" kern="1200" dirty="0"/>
            </a:p>
          </p:txBody>
        </p:sp>
      </p:grpSp>
      <p:cxnSp>
        <p:nvCxnSpPr>
          <p:cNvPr id="63" name="Straight Connector 62"/>
          <p:cNvCxnSpPr/>
          <p:nvPr/>
        </p:nvCxnSpPr>
        <p:spPr>
          <a:xfrm>
            <a:off x="2748400" y="2971800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101200" y="2971800"/>
            <a:ext cx="289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>
            <a:off x="3015894" y="2780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058400" y="2362200"/>
            <a:ext cx="17526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Partial Involvement  with Farmers </a:t>
            </a:r>
            <a:endParaRPr lang="en-US" b="1" dirty="0"/>
          </a:p>
        </p:txBody>
      </p:sp>
      <p:cxnSp>
        <p:nvCxnSpPr>
          <p:cNvPr id="73" name="Straight Arrow Connector 72"/>
          <p:cNvCxnSpPr/>
          <p:nvPr/>
        </p:nvCxnSpPr>
        <p:spPr>
          <a:xfrm rot="5400000">
            <a:off x="7206894" y="2780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482200" y="2057400"/>
            <a:ext cx="1752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Direct Involvement  with Farmers </a:t>
            </a:r>
          </a:p>
          <a:p>
            <a:pPr algn="ctr"/>
            <a:endParaRPr lang="en-US" b="1" dirty="0"/>
          </a:p>
        </p:txBody>
      </p:sp>
      <p:cxnSp>
        <p:nvCxnSpPr>
          <p:cNvPr id="75" name="Elbow Connector 74"/>
          <p:cNvCxnSpPr/>
          <p:nvPr/>
        </p:nvCxnSpPr>
        <p:spPr>
          <a:xfrm rot="5400000">
            <a:off x="3279200" y="1750000"/>
            <a:ext cx="685800" cy="386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/>
          <p:nvPr/>
        </p:nvCxnSpPr>
        <p:spPr>
          <a:xfrm rot="16200000" flipH="1">
            <a:off x="6025000" y="1524000"/>
            <a:ext cx="609600" cy="609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5400000">
            <a:off x="343694" y="32377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endCxn id="98" idx="0"/>
          </p:cNvCxnSpPr>
          <p:nvPr/>
        </p:nvCxnSpPr>
        <p:spPr>
          <a:xfrm rot="5400000">
            <a:off x="1790194" y="3312606"/>
            <a:ext cx="381000" cy="4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457200" y="3124200"/>
            <a:ext cx="152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09600" y="1828800"/>
            <a:ext cx="17526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Future Partners Involvement  with Farmers </a:t>
            </a:r>
            <a:endParaRPr lang="en-US" b="1" dirty="0"/>
          </a:p>
        </p:txBody>
      </p:sp>
      <p:grpSp>
        <p:nvGrpSpPr>
          <p:cNvPr id="24" name="Group 6"/>
          <p:cNvGrpSpPr/>
          <p:nvPr/>
        </p:nvGrpSpPr>
        <p:grpSpPr>
          <a:xfrm>
            <a:off x="1524000" y="3505200"/>
            <a:ext cx="909200" cy="530800"/>
            <a:chOff x="533400" y="2325397"/>
            <a:chExt cx="909200" cy="454600"/>
          </a:xfrm>
          <a:solidFill>
            <a:schemeClr val="bg2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97" name="Rectangle 96"/>
            <p:cNvSpPr/>
            <p:nvPr/>
          </p:nvSpPr>
          <p:spPr>
            <a:xfrm>
              <a:off x="533400" y="2325397"/>
              <a:ext cx="909200" cy="454600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8" name="Rectangle 97"/>
            <p:cNvSpPr/>
            <p:nvPr/>
          </p:nvSpPr>
          <p:spPr>
            <a:xfrm>
              <a:off x="533400" y="2325397"/>
              <a:ext cx="909200" cy="45460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Mobile Network</a:t>
              </a:r>
              <a:endParaRPr lang="en-US" sz="2800" b="1" kern="1200" dirty="0"/>
            </a:p>
          </p:txBody>
        </p:sp>
      </p:grpSp>
      <p:grpSp>
        <p:nvGrpSpPr>
          <p:cNvPr id="27" name="Group 12"/>
          <p:cNvGrpSpPr/>
          <p:nvPr/>
        </p:nvGrpSpPr>
        <p:grpSpPr>
          <a:xfrm>
            <a:off x="152400" y="3352800"/>
            <a:ext cx="909200" cy="835600"/>
            <a:chOff x="4191004" y="2064353"/>
            <a:chExt cx="909200" cy="715644"/>
          </a:xfrm>
          <a:scene3d>
            <a:camera prst="orthographicFront"/>
            <a:lightRig rig="flat" dir="t"/>
          </a:scene3d>
        </p:grpSpPr>
        <p:sp>
          <p:nvSpPr>
            <p:cNvPr id="100" name="Rectangle 99"/>
            <p:cNvSpPr/>
            <p:nvPr/>
          </p:nvSpPr>
          <p:spPr>
            <a:xfrm>
              <a:off x="4191004" y="2325397"/>
              <a:ext cx="909200" cy="45460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4191004" y="2064353"/>
              <a:ext cx="909200" cy="715644"/>
            </a:xfrm>
            <a:prstGeom prst="rect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smtClean="0"/>
                <a:t>Weather Forecasting Company</a:t>
              </a:r>
              <a:endParaRPr lang="en-US" sz="1000" b="1" kern="1200" dirty="0"/>
            </a:p>
          </p:txBody>
        </p:sp>
      </p:grpSp>
      <p:cxnSp>
        <p:nvCxnSpPr>
          <p:cNvPr id="110" name="Elbow Connector 109"/>
          <p:cNvCxnSpPr/>
          <p:nvPr/>
        </p:nvCxnSpPr>
        <p:spPr>
          <a:xfrm rot="10800000" flipV="1">
            <a:off x="2438400" y="1371600"/>
            <a:ext cx="1295400" cy="762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rot="5400000">
            <a:off x="1106994" y="2931606"/>
            <a:ext cx="381000" cy="4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543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Panaroma\Desktop\downloa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971800"/>
            <a:ext cx="1447800" cy="1106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b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1828800"/>
            <a:ext cx="1600200" cy="1155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C:\Users\C4S\Desktop\New folder (6)\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1799062" cy="770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C:\Users\Panaroma\Desktop\download (4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2209800"/>
            <a:ext cx="1524000" cy="866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C:\Users\Panaroma\Desktop\images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4495800"/>
            <a:ext cx="795655" cy="673769"/>
          </a:xfrm>
          <a:prstGeom prst="rect">
            <a:avLst/>
          </a:prstGeom>
          <a:noFill/>
        </p:spPr>
      </p:pic>
      <p:pic>
        <p:nvPicPr>
          <p:cNvPr id="10" name="Picture 9" descr="index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4495800"/>
            <a:ext cx="1095375" cy="9144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5400000">
            <a:off x="6591300" y="36957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7239794" y="41902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:\Users\Panaroma\Desktop\download (2)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4495800"/>
            <a:ext cx="981002" cy="827171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 rot="5400000">
            <a:off x="8077994" y="40378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4343400" y="2667000"/>
            <a:ext cx="533400" cy="144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858000" y="2667000"/>
            <a:ext cx="228600" cy="240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Picture 16" descr="claim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5029200"/>
            <a:ext cx="2163832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Underwriting.jpg"/>
          <p:cNvPicPr>
            <a:picLocks noChangeAspect="1"/>
          </p:cNvPicPr>
          <p:nvPr/>
        </p:nvPicPr>
        <p:blipFill>
          <a:blip r:embed="rId10"/>
          <a:srcRect b="11724"/>
          <a:stretch>
            <a:fillRect/>
          </a:stretch>
        </p:blipFill>
        <p:spPr>
          <a:xfrm>
            <a:off x="3505200" y="5029200"/>
            <a:ext cx="22479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Down Arrow 18"/>
          <p:cNvSpPr/>
          <p:nvPr/>
        </p:nvSpPr>
        <p:spPr>
          <a:xfrm>
            <a:off x="5410200" y="3657601"/>
            <a:ext cx="228600" cy="12031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1295400" y="4191000"/>
            <a:ext cx="152400" cy="529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Left-Up Arrow 20"/>
          <p:cNvSpPr/>
          <p:nvPr/>
        </p:nvSpPr>
        <p:spPr>
          <a:xfrm>
            <a:off x="2819400" y="3429000"/>
            <a:ext cx="457200" cy="253064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2" name="Picture 21" descr="C:\Users\Panaroma\Desktop\bank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1170784" cy="673769"/>
          </a:xfrm>
          <a:prstGeom prst="rect">
            <a:avLst/>
          </a:prstGeom>
          <a:noFill/>
        </p:spPr>
      </p:pic>
      <p:pic>
        <p:nvPicPr>
          <p:cNvPr id="23" name="Picture 22" descr="NGO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200"/>
            <a:ext cx="1185333" cy="481263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rot="16200000" flipV="1">
            <a:off x="1143000" y="2667000"/>
            <a:ext cx="2286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838206" y="3352797"/>
            <a:ext cx="228599" cy="1143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40"/>
          <p:cNvSpPr txBox="1"/>
          <p:nvPr/>
        </p:nvSpPr>
        <p:spPr>
          <a:xfrm>
            <a:off x="2743200" y="15518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Mobile Banking 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Bent Arrow 26"/>
          <p:cNvSpPr/>
          <p:nvPr/>
        </p:nvSpPr>
        <p:spPr>
          <a:xfrm>
            <a:off x="2209800" y="2514600"/>
            <a:ext cx="457200" cy="24063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28" name="Diagram 27"/>
          <p:cNvGraphicFramePr/>
          <p:nvPr/>
        </p:nvGraphicFramePr>
        <p:xfrm>
          <a:off x="0" y="3352801"/>
          <a:ext cx="914400" cy="577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9" name="Right Arrow 28"/>
          <p:cNvSpPr/>
          <p:nvPr/>
        </p:nvSpPr>
        <p:spPr>
          <a:xfrm>
            <a:off x="2667000" y="6553200"/>
            <a:ext cx="609600" cy="144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b="1" dirty="0" smtClean="0"/>
          </a:p>
        </p:txBody>
      </p:sp>
      <p:sp>
        <p:nvSpPr>
          <p:cNvPr id="30" name="Up Arrow 29"/>
          <p:cNvSpPr/>
          <p:nvPr/>
        </p:nvSpPr>
        <p:spPr>
          <a:xfrm>
            <a:off x="5029200" y="3657601"/>
            <a:ext cx="228600" cy="12031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b="1" dirty="0" smtClean="0"/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1511896" y="2679104"/>
            <a:ext cx="381000" cy="519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rved Down Arrow 31"/>
          <p:cNvSpPr/>
          <p:nvPr/>
        </p:nvSpPr>
        <p:spPr>
          <a:xfrm>
            <a:off x="2362200" y="1447800"/>
            <a:ext cx="3048000" cy="43313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34200" y="3810002"/>
            <a:ext cx="19634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Weather Data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34" name="Group 44"/>
          <p:cNvGrpSpPr/>
          <p:nvPr/>
        </p:nvGrpSpPr>
        <p:grpSpPr>
          <a:xfrm>
            <a:off x="685800" y="87660"/>
            <a:ext cx="8229600" cy="1055340"/>
            <a:chOff x="0" y="2128"/>
            <a:chExt cx="8229600" cy="1055340"/>
          </a:xfrm>
        </p:grpSpPr>
        <p:sp>
          <p:nvSpPr>
            <p:cNvPr id="35" name="Rounded Rectangle 34"/>
            <p:cNvSpPr/>
            <p:nvPr/>
          </p:nvSpPr>
          <p:spPr>
            <a:xfrm>
              <a:off x="0" y="2128"/>
              <a:ext cx="8229600" cy="10553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4"/>
            <p:cNvSpPr/>
            <p:nvPr/>
          </p:nvSpPr>
          <p:spPr>
            <a:xfrm>
              <a:off x="51517" y="53645"/>
              <a:ext cx="8126566" cy="9523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 smtClean="0"/>
                <a:t> Link between all participants</a:t>
              </a:r>
              <a:endParaRPr lang="en-US" sz="4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16165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712291"/>
              </p:ext>
            </p:extLst>
          </p:nvPr>
        </p:nvGraphicFramePr>
        <p:xfrm>
          <a:off x="152400" y="990599"/>
          <a:ext cx="8839200" cy="5715001"/>
        </p:xfrm>
        <a:graphic>
          <a:graphicData uri="http://schemas.openxmlformats.org/drawingml/2006/table">
            <a:tbl>
              <a:tblPr/>
              <a:tblGrid>
                <a:gridCol w="3021949"/>
                <a:gridCol w="5817251"/>
              </a:tblGrid>
              <a:tr h="24232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Advance</a:t>
                      </a:r>
                      <a:r>
                        <a:rPr lang="en-US" sz="2400" b="1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Chemical Industries </a:t>
                      </a:r>
                      <a:r>
                        <a:rPr lang="en-US" sz="1600" b="1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1600" b="1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</a:b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Pharmaceuticals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Agriculture Inputs </a:t>
                      </a:r>
                      <a:endParaRPr lang="en-US" sz="1800" b="1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IFC linkage for climate resilience </a:t>
                      </a:r>
                    </a:p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Close links with farmers- farm inputs, credit facility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and buy back arrangements</a:t>
                      </a:r>
                    </a:p>
                    <a:p>
                      <a:pPr marL="742950" marR="0" lvl="1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Over 600 hectares and 500 farmers in </a:t>
                      </a:r>
                      <a:r>
                        <a:rPr lang="en-US" sz="1800" b="1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Lalmonirhat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&amp; </a:t>
                      </a:r>
                      <a:r>
                        <a:rPr lang="en-US" sz="1800" b="1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Kurigram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directly involved</a:t>
                      </a:r>
                      <a:endParaRPr lang="en-US" sz="1800" b="1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525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United Finance Limited </a:t>
                      </a:r>
                      <a:br>
                        <a:rPr lang="en-US" sz="2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</a:b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Financial Investment Institution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Loan portfolio in remote &amp;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agri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based areas</a:t>
                      </a:r>
                    </a:p>
                    <a:p>
                      <a:pPr marL="457200" marR="0" lvl="1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Geographical spread -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Noakhali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Bhola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, Rangpur, Barisal,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Rangamati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marL="0" marR="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Direct access with the farmers</a:t>
                      </a:r>
                    </a:p>
                    <a:p>
                      <a:pPr marL="0" marR="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Well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defined O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perational Processes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188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SAJIDA 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Foundation</a:t>
                      </a:r>
                      <a:br>
                        <a:rPr lang="en-US" sz="2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</a:b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NGO - Microinsurance 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Health Support 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Agriculture &amp; Livestock Loans 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Crop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l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oans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to small farmers 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marL="0" marR="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Supports Agriculture and Livestock Unit improvement </a:t>
                      </a:r>
                    </a:p>
                    <a:p>
                      <a:pPr marL="457200" marR="0" lvl="1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enhancing food security for vulnerable farmers </a:t>
                      </a:r>
                    </a:p>
                    <a:p>
                      <a:pPr marL="0" marR="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Agriculture Investment in multiple locations </a:t>
                      </a:r>
                    </a:p>
                    <a:p>
                      <a:pPr marL="457200" marR="0" lvl="1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Jamalpur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&amp; Chittagong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Group 44"/>
          <p:cNvGrpSpPr/>
          <p:nvPr/>
        </p:nvGrpSpPr>
        <p:grpSpPr>
          <a:xfrm>
            <a:off x="685800" y="0"/>
            <a:ext cx="8229600" cy="869763"/>
            <a:chOff x="0" y="2128"/>
            <a:chExt cx="8229600" cy="1055340"/>
          </a:xfrm>
        </p:grpSpPr>
        <p:sp>
          <p:nvSpPr>
            <p:cNvPr id="7" name="Rounded Rectangle 6"/>
            <p:cNvSpPr/>
            <p:nvPr/>
          </p:nvSpPr>
          <p:spPr>
            <a:xfrm>
              <a:off x="0" y="2128"/>
              <a:ext cx="8229600" cy="10553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51517" y="53645"/>
              <a:ext cx="8126566" cy="9523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 smtClean="0"/>
                <a:t> Range of distribution partners</a:t>
              </a:r>
              <a:endParaRPr lang="en-US" sz="4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55198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230564"/>
          </a:xfrm>
        </p:spPr>
        <p:txBody>
          <a:bodyPr/>
          <a:lstStyle/>
          <a:p>
            <a:r>
              <a:rPr lang="en-GB" dirty="0" smtClean="0"/>
              <a:t>What does it do now?</a:t>
            </a:r>
          </a:p>
          <a:p>
            <a:r>
              <a:rPr lang="en-GB" dirty="0" smtClean="0"/>
              <a:t>Could it do more?</a:t>
            </a:r>
          </a:p>
          <a:p>
            <a:r>
              <a:rPr lang="en-GB" dirty="0" smtClean="0"/>
              <a:t>What would the challenges be and the </a:t>
            </a:r>
            <a:r>
              <a:rPr lang="en-GB" dirty="0" smtClean="0"/>
              <a:t>opportunities?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434694" y="1600200"/>
            <a:ext cx="1317905" cy="990600"/>
          </a:xfrm>
          <a:custGeom>
            <a:avLst/>
            <a:gdLst>
              <a:gd name="connsiteX0" fmla="*/ 0 w 1274645"/>
              <a:gd name="connsiteY0" fmla="*/ 0 h 509858"/>
              <a:gd name="connsiteX1" fmla="*/ 1019716 w 1274645"/>
              <a:gd name="connsiteY1" fmla="*/ 0 h 509858"/>
              <a:gd name="connsiteX2" fmla="*/ 1274645 w 1274645"/>
              <a:gd name="connsiteY2" fmla="*/ 254929 h 509858"/>
              <a:gd name="connsiteX3" fmla="*/ 1019716 w 1274645"/>
              <a:gd name="connsiteY3" fmla="*/ 509858 h 509858"/>
              <a:gd name="connsiteX4" fmla="*/ 0 w 1274645"/>
              <a:gd name="connsiteY4" fmla="*/ 509858 h 509858"/>
              <a:gd name="connsiteX5" fmla="*/ 0 w 1274645"/>
              <a:gd name="connsiteY5" fmla="*/ 0 h 50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4645" h="509858">
                <a:moveTo>
                  <a:pt x="0" y="0"/>
                </a:moveTo>
                <a:lnTo>
                  <a:pt x="1019716" y="0"/>
                </a:lnTo>
                <a:lnTo>
                  <a:pt x="1274645" y="254929"/>
                </a:lnTo>
                <a:lnTo>
                  <a:pt x="1019716" y="509858"/>
                </a:lnTo>
                <a:lnTo>
                  <a:pt x="0" y="50985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008" tIns="32004" rIns="143466" bIns="3200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PH" sz="1400" b="1" kern="1200" dirty="0" smtClean="0"/>
              <a:t>Promotion</a:t>
            </a:r>
            <a:endParaRPr lang="en-PH" sz="1400" b="1" kern="1200" dirty="0"/>
          </a:p>
        </p:txBody>
      </p:sp>
      <p:sp>
        <p:nvSpPr>
          <p:cNvPr id="6" name="Freeform 5"/>
          <p:cNvSpPr/>
          <p:nvPr/>
        </p:nvSpPr>
        <p:spPr>
          <a:xfrm>
            <a:off x="1274645" y="1600200"/>
            <a:ext cx="1468555" cy="990600"/>
          </a:xfrm>
          <a:custGeom>
            <a:avLst/>
            <a:gdLst>
              <a:gd name="connsiteX0" fmla="*/ 0 w 1274645"/>
              <a:gd name="connsiteY0" fmla="*/ 0 h 509858"/>
              <a:gd name="connsiteX1" fmla="*/ 1019716 w 1274645"/>
              <a:gd name="connsiteY1" fmla="*/ 0 h 509858"/>
              <a:gd name="connsiteX2" fmla="*/ 1274645 w 1274645"/>
              <a:gd name="connsiteY2" fmla="*/ 254929 h 509858"/>
              <a:gd name="connsiteX3" fmla="*/ 1019716 w 1274645"/>
              <a:gd name="connsiteY3" fmla="*/ 509858 h 509858"/>
              <a:gd name="connsiteX4" fmla="*/ 0 w 1274645"/>
              <a:gd name="connsiteY4" fmla="*/ 509858 h 509858"/>
              <a:gd name="connsiteX5" fmla="*/ 254929 w 1274645"/>
              <a:gd name="connsiteY5" fmla="*/ 254929 h 509858"/>
              <a:gd name="connsiteX6" fmla="*/ 0 w 1274645"/>
              <a:gd name="connsiteY6" fmla="*/ 0 h 50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645" h="509858">
                <a:moveTo>
                  <a:pt x="0" y="0"/>
                </a:moveTo>
                <a:lnTo>
                  <a:pt x="1019716" y="0"/>
                </a:lnTo>
                <a:lnTo>
                  <a:pt x="1274645" y="254929"/>
                </a:lnTo>
                <a:lnTo>
                  <a:pt x="1019716" y="509858"/>
                </a:lnTo>
                <a:lnTo>
                  <a:pt x="0" y="509858"/>
                </a:lnTo>
                <a:lnTo>
                  <a:pt x="254929" y="25492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2">
              <a:hueOff val="-11199"/>
              <a:satOff val="1899"/>
              <a:lumOff val="-4510"/>
              <a:alphaOff val="0"/>
            </a:schemeClr>
          </a:fillRef>
          <a:effectRef idx="0">
            <a:schemeClr val="accent2">
              <a:hueOff val="-11199"/>
              <a:satOff val="1899"/>
              <a:lumOff val="-451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2935" tIns="32004" rIns="270931" bIns="3200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PH" sz="1400" b="1" kern="1200" dirty="0" smtClean="0"/>
              <a:t>Enrolment</a:t>
            </a:r>
            <a:endParaRPr lang="en-PH" sz="1400" b="1" kern="1200" dirty="0"/>
          </a:p>
        </p:txBody>
      </p:sp>
      <p:sp>
        <p:nvSpPr>
          <p:cNvPr id="7" name="Freeform 6"/>
          <p:cNvSpPr/>
          <p:nvPr/>
        </p:nvSpPr>
        <p:spPr>
          <a:xfrm>
            <a:off x="2189045" y="1600200"/>
            <a:ext cx="1468555" cy="990600"/>
          </a:xfrm>
          <a:custGeom>
            <a:avLst/>
            <a:gdLst>
              <a:gd name="connsiteX0" fmla="*/ 0 w 1274645"/>
              <a:gd name="connsiteY0" fmla="*/ 0 h 509858"/>
              <a:gd name="connsiteX1" fmla="*/ 1019716 w 1274645"/>
              <a:gd name="connsiteY1" fmla="*/ 0 h 509858"/>
              <a:gd name="connsiteX2" fmla="*/ 1274645 w 1274645"/>
              <a:gd name="connsiteY2" fmla="*/ 254929 h 509858"/>
              <a:gd name="connsiteX3" fmla="*/ 1019716 w 1274645"/>
              <a:gd name="connsiteY3" fmla="*/ 509858 h 509858"/>
              <a:gd name="connsiteX4" fmla="*/ 0 w 1274645"/>
              <a:gd name="connsiteY4" fmla="*/ 509858 h 509858"/>
              <a:gd name="connsiteX5" fmla="*/ 254929 w 1274645"/>
              <a:gd name="connsiteY5" fmla="*/ 254929 h 509858"/>
              <a:gd name="connsiteX6" fmla="*/ 0 w 1274645"/>
              <a:gd name="connsiteY6" fmla="*/ 0 h 50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645" h="509858">
                <a:moveTo>
                  <a:pt x="0" y="0"/>
                </a:moveTo>
                <a:lnTo>
                  <a:pt x="1019716" y="0"/>
                </a:lnTo>
                <a:lnTo>
                  <a:pt x="1274645" y="254929"/>
                </a:lnTo>
                <a:lnTo>
                  <a:pt x="1019716" y="509858"/>
                </a:lnTo>
                <a:lnTo>
                  <a:pt x="0" y="509858"/>
                </a:lnTo>
                <a:lnTo>
                  <a:pt x="254929" y="25492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2">
              <a:hueOff val="-22399"/>
              <a:satOff val="3799"/>
              <a:lumOff val="-9019"/>
              <a:alphaOff val="0"/>
            </a:schemeClr>
          </a:fillRef>
          <a:effectRef idx="0">
            <a:schemeClr val="accent2">
              <a:hueOff val="-22399"/>
              <a:satOff val="3799"/>
              <a:lumOff val="-901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2935" tIns="32004" rIns="270931" bIns="3200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PH" sz="1300" b="1" kern="1200" dirty="0" smtClean="0"/>
              <a:t>Premium collection</a:t>
            </a:r>
            <a:endParaRPr lang="en-PH" sz="1300" b="1" kern="1200" dirty="0"/>
          </a:p>
        </p:txBody>
      </p:sp>
      <p:sp>
        <p:nvSpPr>
          <p:cNvPr id="8" name="Freeform 7"/>
          <p:cNvSpPr/>
          <p:nvPr/>
        </p:nvSpPr>
        <p:spPr>
          <a:xfrm>
            <a:off x="3103445" y="1600200"/>
            <a:ext cx="1316155" cy="990600"/>
          </a:xfrm>
          <a:custGeom>
            <a:avLst/>
            <a:gdLst>
              <a:gd name="connsiteX0" fmla="*/ 0 w 1274645"/>
              <a:gd name="connsiteY0" fmla="*/ 0 h 509858"/>
              <a:gd name="connsiteX1" fmla="*/ 1019716 w 1274645"/>
              <a:gd name="connsiteY1" fmla="*/ 0 h 509858"/>
              <a:gd name="connsiteX2" fmla="*/ 1274645 w 1274645"/>
              <a:gd name="connsiteY2" fmla="*/ 254929 h 509858"/>
              <a:gd name="connsiteX3" fmla="*/ 1019716 w 1274645"/>
              <a:gd name="connsiteY3" fmla="*/ 509858 h 509858"/>
              <a:gd name="connsiteX4" fmla="*/ 0 w 1274645"/>
              <a:gd name="connsiteY4" fmla="*/ 509858 h 509858"/>
              <a:gd name="connsiteX5" fmla="*/ 254929 w 1274645"/>
              <a:gd name="connsiteY5" fmla="*/ 254929 h 509858"/>
              <a:gd name="connsiteX6" fmla="*/ 0 w 1274645"/>
              <a:gd name="connsiteY6" fmla="*/ 0 h 50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645" h="509858">
                <a:moveTo>
                  <a:pt x="0" y="0"/>
                </a:moveTo>
                <a:lnTo>
                  <a:pt x="1019716" y="0"/>
                </a:lnTo>
                <a:lnTo>
                  <a:pt x="1274645" y="254929"/>
                </a:lnTo>
                <a:lnTo>
                  <a:pt x="1019716" y="509858"/>
                </a:lnTo>
                <a:lnTo>
                  <a:pt x="0" y="509858"/>
                </a:lnTo>
                <a:lnTo>
                  <a:pt x="254929" y="25492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2">
              <a:hueOff val="-33598"/>
              <a:satOff val="5698"/>
              <a:lumOff val="-13529"/>
              <a:alphaOff val="0"/>
            </a:schemeClr>
          </a:fillRef>
          <a:effectRef idx="0">
            <a:schemeClr val="accent2">
              <a:hueOff val="-33598"/>
              <a:satOff val="5698"/>
              <a:lumOff val="-1352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2935" tIns="32004" rIns="270931" bIns="3200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PH" sz="1400" b="1" kern="1200" dirty="0" smtClean="0"/>
              <a:t>Education</a:t>
            </a:r>
            <a:endParaRPr lang="en-PH" sz="1400" b="1" kern="1200" dirty="0"/>
          </a:p>
        </p:txBody>
      </p:sp>
      <p:sp>
        <p:nvSpPr>
          <p:cNvPr id="9" name="Freeform 8"/>
          <p:cNvSpPr/>
          <p:nvPr/>
        </p:nvSpPr>
        <p:spPr>
          <a:xfrm>
            <a:off x="4038601" y="1600200"/>
            <a:ext cx="1447800" cy="990600"/>
          </a:xfrm>
          <a:custGeom>
            <a:avLst/>
            <a:gdLst>
              <a:gd name="connsiteX0" fmla="*/ 0 w 1274645"/>
              <a:gd name="connsiteY0" fmla="*/ 0 h 509858"/>
              <a:gd name="connsiteX1" fmla="*/ 1019716 w 1274645"/>
              <a:gd name="connsiteY1" fmla="*/ 0 h 509858"/>
              <a:gd name="connsiteX2" fmla="*/ 1274645 w 1274645"/>
              <a:gd name="connsiteY2" fmla="*/ 254929 h 509858"/>
              <a:gd name="connsiteX3" fmla="*/ 1019716 w 1274645"/>
              <a:gd name="connsiteY3" fmla="*/ 509858 h 509858"/>
              <a:gd name="connsiteX4" fmla="*/ 0 w 1274645"/>
              <a:gd name="connsiteY4" fmla="*/ 509858 h 509858"/>
              <a:gd name="connsiteX5" fmla="*/ 254929 w 1274645"/>
              <a:gd name="connsiteY5" fmla="*/ 254929 h 509858"/>
              <a:gd name="connsiteX6" fmla="*/ 0 w 1274645"/>
              <a:gd name="connsiteY6" fmla="*/ 0 h 50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645" h="509858">
                <a:moveTo>
                  <a:pt x="0" y="0"/>
                </a:moveTo>
                <a:lnTo>
                  <a:pt x="1019716" y="0"/>
                </a:lnTo>
                <a:lnTo>
                  <a:pt x="1274645" y="254929"/>
                </a:lnTo>
                <a:lnTo>
                  <a:pt x="1019716" y="509858"/>
                </a:lnTo>
                <a:lnTo>
                  <a:pt x="0" y="509858"/>
                </a:lnTo>
                <a:lnTo>
                  <a:pt x="254929" y="25492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2">
              <a:hueOff val="-44797"/>
              <a:satOff val="7598"/>
              <a:lumOff val="-18038"/>
              <a:alphaOff val="0"/>
            </a:schemeClr>
          </a:fillRef>
          <a:effectRef idx="0">
            <a:schemeClr val="accent2">
              <a:hueOff val="-44797"/>
              <a:satOff val="7598"/>
              <a:lumOff val="-1803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8935" tIns="29337" rIns="269598" bIns="2933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PH" sz="1300" b="1" kern="1200" dirty="0" smtClean="0"/>
              <a:t>Providing value-added services</a:t>
            </a:r>
            <a:endParaRPr lang="en-PH" sz="1300" b="1" kern="1200" dirty="0"/>
          </a:p>
        </p:txBody>
      </p:sp>
      <p:sp>
        <p:nvSpPr>
          <p:cNvPr id="10" name="Freeform 9"/>
          <p:cNvSpPr/>
          <p:nvPr/>
        </p:nvSpPr>
        <p:spPr>
          <a:xfrm>
            <a:off x="5029201" y="1600200"/>
            <a:ext cx="1447800" cy="990600"/>
          </a:xfrm>
          <a:custGeom>
            <a:avLst/>
            <a:gdLst>
              <a:gd name="connsiteX0" fmla="*/ 0 w 1274645"/>
              <a:gd name="connsiteY0" fmla="*/ 0 h 509858"/>
              <a:gd name="connsiteX1" fmla="*/ 1019716 w 1274645"/>
              <a:gd name="connsiteY1" fmla="*/ 0 h 509858"/>
              <a:gd name="connsiteX2" fmla="*/ 1274645 w 1274645"/>
              <a:gd name="connsiteY2" fmla="*/ 254929 h 509858"/>
              <a:gd name="connsiteX3" fmla="*/ 1019716 w 1274645"/>
              <a:gd name="connsiteY3" fmla="*/ 509858 h 509858"/>
              <a:gd name="connsiteX4" fmla="*/ 0 w 1274645"/>
              <a:gd name="connsiteY4" fmla="*/ 509858 h 509858"/>
              <a:gd name="connsiteX5" fmla="*/ 254929 w 1274645"/>
              <a:gd name="connsiteY5" fmla="*/ 254929 h 509858"/>
              <a:gd name="connsiteX6" fmla="*/ 0 w 1274645"/>
              <a:gd name="connsiteY6" fmla="*/ 0 h 50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645" h="509858">
                <a:moveTo>
                  <a:pt x="0" y="0"/>
                </a:moveTo>
                <a:lnTo>
                  <a:pt x="1019716" y="0"/>
                </a:lnTo>
                <a:lnTo>
                  <a:pt x="1274645" y="254929"/>
                </a:lnTo>
                <a:lnTo>
                  <a:pt x="1019716" y="509858"/>
                </a:lnTo>
                <a:lnTo>
                  <a:pt x="0" y="509858"/>
                </a:lnTo>
                <a:lnTo>
                  <a:pt x="254929" y="25492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2">
              <a:hueOff val="-55996"/>
              <a:satOff val="9497"/>
              <a:lumOff val="-22548"/>
              <a:alphaOff val="0"/>
            </a:schemeClr>
          </a:fillRef>
          <a:effectRef idx="0">
            <a:schemeClr val="accent2">
              <a:hueOff val="-55996"/>
              <a:satOff val="9497"/>
              <a:lumOff val="-2254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2935" tIns="32004" rIns="270931" bIns="3200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PH" sz="1400" b="1" kern="1200" dirty="0" smtClean="0"/>
              <a:t>Claims reporting</a:t>
            </a:r>
            <a:endParaRPr lang="en-PH" sz="1400" b="1" kern="1200" dirty="0"/>
          </a:p>
        </p:txBody>
      </p:sp>
      <p:sp>
        <p:nvSpPr>
          <p:cNvPr id="11" name="Freeform 10"/>
          <p:cNvSpPr/>
          <p:nvPr/>
        </p:nvSpPr>
        <p:spPr>
          <a:xfrm>
            <a:off x="6019801" y="1600200"/>
            <a:ext cx="1371600" cy="990600"/>
          </a:xfrm>
          <a:custGeom>
            <a:avLst/>
            <a:gdLst>
              <a:gd name="connsiteX0" fmla="*/ 0 w 1274645"/>
              <a:gd name="connsiteY0" fmla="*/ 0 h 509858"/>
              <a:gd name="connsiteX1" fmla="*/ 1019716 w 1274645"/>
              <a:gd name="connsiteY1" fmla="*/ 0 h 509858"/>
              <a:gd name="connsiteX2" fmla="*/ 1274645 w 1274645"/>
              <a:gd name="connsiteY2" fmla="*/ 254929 h 509858"/>
              <a:gd name="connsiteX3" fmla="*/ 1019716 w 1274645"/>
              <a:gd name="connsiteY3" fmla="*/ 509858 h 509858"/>
              <a:gd name="connsiteX4" fmla="*/ 0 w 1274645"/>
              <a:gd name="connsiteY4" fmla="*/ 509858 h 509858"/>
              <a:gd name="connsiteX5" fmla="*/ 254929 w 1274645"/>
              <a:gd name="connsiteY5" fmla="*/ 254929 h 509858"/>
              <a:gd name="connsiteX6" fmla="*/ 0 w 1274645"/>
              <a:gd name="connsiteY6" fmla="*/ 0 h 50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645" h="509858">
                <a:moveTo>
                  <a:pt x="0" y="0"/>
                </a:moveTo>
                <a:lnTo>
                  <a:pt x="1019716" y="0"/>
                </a:lnTo>
                <a:lnTo>
                  <a:pt x="1274645" y="254929"/>
                </a:lnTo>
                <a:lnTo>
                  <a:pt x="1019716" y="509858"/>
                </a:lnTo>
                <a:lnTo>
                  <a:pt x="0" y="509858"/>
                </a:lnTo>
                <a:lnTo>
                  <a:pt x="254929" y="25492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2">
              <a:hueOff val="-67196"/>
              <a:satOff val="11397"/>
              <a:lumOff val="-27057"/>
              <a:alphaOff val="0"/>
            </a:schemeClr>
          </a:fillRef>
          <a:effectRef idx="0">
            <a:schemeClr val="accent2">
              <a:hueOff val="-67196"/>
              <a:satOff val="11397"/>
              <a:lumOff val="-270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8935" tIns="29337" rIns="269598" bIns="2933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PH" sz="1300" b="1" kern="1200" dirty="0" smtClean="0"/>
              <a:t>Claims assessment</a:t>
            </a:r>
            <a:endParaRPr lang="en-PH" sz="1300" b="1" kern="1200" dirty="0"/>
          </a:p>
        </p:txBody>
      </p:sp>
      <p:sp>
        <p:nvSpPr>
          <p:cNvPr id="12" name="Freeform 11"/>
          <p:cNvSpPr/>
          <p:nvPr/>
        </p:nvSpPr>
        <p:spPr>
          <a:xfrm>
            <a:off x="6989645" y="1600200"/>
            <a:ext cx="1620955" cy="990600"/>
          </a:xfrm>
          <a:custGeom>
            <a:avLst/>
            <a:gdLst>
              <a:gd name="connsiteX0" fmla="*/ 0 w 1274645"/>
              <a:gd name="connsiteY0" fmla="*/ 0 h 509858"/>
              <a:gd name="connsiteX1" fmla="*/ 1019716 w 1274645"/>
              <a:gd name="connsiteY1" fmla="*/ 0 h 509858"/>
              <a:gd name="connsiteX2" fmla="*/ 1274645 w 1274645"/>
              <a:gd name="connsiteY2" fmla="*/ 254929 h 509858"/>
              <a:gd name="connsiteX3" fmla="*/ 1019716 w 1274645"/>
              <a:gd name="connsiteY3" fmla="*/ 509858 h 509858"/>
              <a:gd name="connsiteX4" fmla="*/ 0 w 1274645"/>
              <a:gd name="connsiteY4" fmla="*/ 509858 h 509858"/>
              <a:gd name="connsiteX5" fmla="*/ 254929 w 1274645"/>
              <a:gd name="connsiteY5" fmla="*/ 254929 h 509858"/>
              <a:gd name="connsiteX6" fmla="*/ 0 w 1274645"/>
              <a:gd name="connsiteY6" fmla="*/ 0 h 50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645" h="509858">
                <a:moveTo>
                  <a:pt x="0" y="0"/>
                </a:moveTo>
                <a:lnTo>
                  <a:pt x="1019716" y="0"/>
                </a:lnTo>
                <a:lnTo>
                  <a:pt x="1274645" y="254929"/>
                </a:lnTo>
                <a:lnTo>
                  <a:pt x="1019716" y="509858"/>
                </a:lnTo>
                <a:lnTo>
                  <a:pt x="0" y="509858"/>
                </a:lnTo>
                <a:lnTo>
                  <a:pt x="254929" y="25492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2">
              <a:hueOff val="-78395"/>
              <a:satOff val="13296"/>
              <a:lumOff val="-31567"/>
              <a:alphaOff val="0"/>
            </a:schemeClr>
          </a:fillRef>
          <a:effectRef idx="0">
            <a:schemeClr val="accent2">
              <a:hueOff val="-78395"/>
              <a:satOff val="13296"/>
              <a:lumOff val="-3156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2935" tIns="32004" rIns="270931" bIns="3200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PH" sz="1400" b="1" kern="1200" dirty="0" smtClean="0"/>
              <a:t>Claims payment</a:t>
            </a:r>
            <a:endParaRPr lang="en-PH" sz="1400" b="1" kern="1200" dirty="0"/>
          </a:p>
        </p:txBody>
      </p:sp>
      <p:grpSp>
        <p:nvGrpSpPr>
          <p:cNvPr id="13" name="Group 44"/>
          <p:cNvGrpSpPr/>
          <p:nvPr/>
        </p:nvGrpSpPr>
        <p:grpSpPr>
          <a:xfrm>
            <a:off x="0" y="197037"/>
            <a:ext cx="9143999" cy="869763"/>
            <a:chOff x="-143124" y="2128"/>
            <a:chExt cx="8587408" cy="1055340"/>
          </a:xfrm>
        </p:grpSpPr>
        <p:sp>
          <p:nvSpPr>
            <p:cNvPr id="14" name="Rounded Rectangle 13"/>
            <p:cNvSpPr/>
            <p:nvPr/>
          </p:nvSpPr>
          <p:spPr>
            <a:xfrm>
              <a:off x="0" y="2128"/>
              <a:ext cx="8229600" cy="105534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-143124" y="53645"/>
              <a:ext cx="8587408" cy="9523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 smtClean="0"/>
                <a:t> Channels- create value across the chain </a:t>
              </a:r>
              <a:endParaRPr lang="en-US" sz="4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0533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40194"/>
              </p:ext>
            </p:extLst>
          </p:nvPr>
        </p:nvGraphicFramePr>
        <p:xfrm>
          <a:off x="-228600" y="0"/>
          <a:ext cx="93726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034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R4 Video</a:t>
            </a:r>
            <a:endParaRPr lang="en-US" dirty="0"/>
          </a:p>
        </p:txBody>
      </p:sp>
      <p:grpSp>
        <p:nvGrpSpPr>
          <p:cNvPr id="4" name="Group 44"/>
          <p:cNvGrpSpPr/>
          <p:nvPr/>
        </p:nvGrpSpPr>
        <p:grpSpPr>
          <a:xfrm>
            <a:off x="685800" y="76200"/>
            <a:ext cx="8229600" cy="869763"/>
            <a:chOff x="0" y="2128"/>
            <a:chExt cx="8229600" cy="1055340"/>
          </a:xfrm>
        </p:grpSpPr>
        <p:sp>
          <p:nvSpPr>
            <p:cNvPr id="5" name="Rounded Rectangle 4"/>
            <p:cNvSpPr/>
            <p:nvPr/>
          </p:nvSpPr>
          <p:spPr>
            <a:xfrm>
              <a:off x="0" y="2128"/>
              <a:ext cx="8229600" cy="1055340"/>
            </a:xfrm>
            <a:prstGeom prst="roundRect">
              <a:avLst/>
            </a:prstGeom>
            <a:solidFill>
              <a:srgbClr val="21F1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1517" y="53645"/>
              <a:ext cx="8126566" cy="9523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 smtClean="0"/>
                <a:t> What is R4- how does it work</a:t>
              </a:r>
              <a:endParaRPr lang="en-US" sz="4000" kern="1200" dirty="0"/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4700" y="1203325"/>
            <a:ext cx="5143500" cy="496887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44"/>
          <p:cNvGrpSpPr/>
          <p:nvPr/>
        </p:nvGrpSpPr>
        <p:grpSpPr>
          <a:xfrm rot="-2160000">
            <a:off x="2573" y="4105914"/>
            <a:ext cx="3400674" cy="674015"/>
            <a:chOff x="1" y="-672157"/>
            <a:chExt cx="8229600" cy="2126541"/>
          </a:xfrm>
        </p:grpSpPr>
        <p:sp>
          <p:nvSpPr>
            <p:cNvPr id="9" name="Rounded Rectangle 8"/>
            <p:cNvSpPr/>
            <p:nvPr/>
          </p:nvSpPr>
          <p:spPr>
            <a:xfrm>
              <a:off x="1" y="-672157"/>
              <a:ext cx="8229600" cy="2126541"/>
            </a:xfrm>
            <a:prstGeom prst="roundRect">
              <a:avLst/>
            </a:prstGeom>
            <a:solidFill>
              <a:srgbClr val="21F1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51517" y="53645"/>
              <a:ext cx="8126566" cy="9523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kern="1200" dirty="0" smtClean="0"/>
                <a:t> The 4 </a:t>
              </a:r>
              <a:r>
                <a:rPr lang="en-US" sz="4800" b="1" kern="1200" dirty="0" err="1" smtClean="0"/>
                <a:t>Rs</a:t>
              </a:r>
              <a:endParaRPr lang="en-US" sz="4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1397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Partners/Delivery Channels</a:t>
            </a:r>
            <a:endParaRPr lang="en-US" dirty="0"/>
          </a:p>
        </p:txBody>
      </p:sp>
      <p:pic>
        <p:nvPicPr>
          <p:cNvPr id="3174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8138" y="2916237"/>
            <a:ext cx="146526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3" descr="AIC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5825" y="4486275"/>
            <a:ext cx="10398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213100"/>
            <a:ext cx="11287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4650" y="4586288"/>
            <a:ext cx="33845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708275"/>
            <a:ext cx="284797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2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5613" y="1143000"/>
            <a:ext cx="1728787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75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758116"/>
              </p:ext>
            </p:extLst>
          </p:nvPr>
        </p:nvGraphicFramePr>
        <p:xfrm>
          <a:off x="6400800" y="5638800"/>
          <a:ext cx="1143000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Picture" r:id="rId10" imgW="1891180" imgH="1696433" progId="Word.Picture.8">
                  <p:embed/>
                </p:oleObj>
              </mc:Choice>
              <mc:Fallback>
                <p:oleObj name="Picture" r:id="rId10" imgW="1891180" imgH="1696433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638800"/>
                        <a:ext cx="1143000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5" name="Image 4" descr="Logo_update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114"/>
          <a:stretch>
            <a:fillRect/>
          </a:stretch>
        </p:blipFill>
        <p:spPr bwMode="auto">
          <a:xfrm>
            <a:off x="4724400" y="3182938"/>
            <a:ext cx="7620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1" descr="C:\Users\TDicko\Desktop\papil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179513"/>
            <a:ext cx="1905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C:\Users\TDicko\Desktop\untitled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5356225"/>
            <a:ext cx="14398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14" descr="C:\Users\TDicko\Desktop\l1LntbsA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2213" y="4965700"/>
            <a:ext cx="13731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15" descr="C:\Users\TDicko\Desktop\logo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685"/>
          <a:stretch>
            <a:fillRect/>
          </a:stretch>
        </p:blipFill>
        <p:spPr bwMode="auto">
          <a:xfrm>
            <a:off x="5781675" y="1276350"/>
            <a:ext cx="24479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44"/>
          <p:cNvGrpSpPr/>
          <p:nvPr/>
        </p:nvGrpSpPr>
        <p:grpSpPr>
          <a:xfrm>
            <a:off x="685800" y="76200"/>
            <a:ext cx="8229600" cy="869763"/>
            <a:chOff x="0" y="2128"/>
            <a:chExt cx="8229600" cy="1055340"/>
          </a:xfrm>
        </p:grpSpPr>
        <p:sp>
          <p:nvSpPr>
            <p:cNvPr id="17" name="Rounded Rectangle 16"/>
            <p:cNvSpPr/>
            <p:nvPr/>
          </p:nvSpPr>
          <p:spPr>
            <a:xfrm>
              <a:off x="0" y="2128"/>
              <a:ext cx="8229600" cy="1055340"/>
            </a:xfrm>
            <a:prstGeom prst="roundRect">
              <a:avLst/>
            </a:prstGeom>
            <a:solidFill>
              <a:srgbClr val="21F1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51517" y="53645"/>
              <a:ext cx="8126566" cy="9523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 smtClean="0"/>
                <a:t> Partners and Channels</a:t>
              </a:r>
              <a:endParaRPr lang="en-US" sz="4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14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Ethiopia- Flow Chart</a:t>
            </a:r>
            <a:endParaRPr lang="en-US" dirty="0"/>
          </a:p>
        </p:txBody>
      </p:sp>
      <p:pic>
        <p:nvPicPr>
          <p:cNvPr id="4098" name="Picture 2" descr="C:\Users\sbelay\Pictures\2013-10-23 andy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146" y="990600"/>
            <a:ext cx="8382000" cy="567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4"/>
          <p:cNvGrpSpPr/>
          <p:nvPr/>
        </p:nvGrpSpPr>
        <p:grpSpPr>
          <a:xfrm>
            <a:off x="737317" y="76200"/>
            <a:ext cx="8229600" cy="629108"/>
            <a:chOff x="51517" y="-49389"/>
            <a:chExt cx="8229600" cy="1055340"/>
          </a:xfrm>
        </p:grpSpPr>
        <p:sp>
          <p:nvSpPr>
            <p:cNvPr id="5" name="Rounded Rectangle 4"/>
            <p:cNvSpPr/>
            <p:nvPr/>
          </p:nvSpPr>
          <p:spPr>
            <a:xfrm>
              <a:off x="51517" y="-49389"/>
              <a:ext cx="8229600" cy="1055340"/>
            </a:xfrm>
            <a:prstGeom prst="roundRect">
              <a:avLst/>
            </a:prstGeom>
            <a:solidFill>
              <a:srgbClr val="21F1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1517" y="53645"/>
              <a:ext cx="8126566" cy="9523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 smtClean="0"/>
                <a:t> Ethiopia Process Flow</a:t>
              </a:r>
              <a:endParaRPr lang="en-US" sz="4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6895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609605" y="400053"/>
            <a:ext cx="5953" cy="623356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 rot="16200000">
            <a:off x="-652407" y="2962261"/>
            <a:ext cx="1920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>
                    <a:lumMod val="65000"/>
                  </a:schemeClr>
                </a:solidFill>
                <a:latin typeface="Gill Sans MT" pitchFamily="34" charset="0"/>
              </a:rPr>
              <a:t>REGISTRATION AND IFA   PROCESS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 rot="16200000">
            <a:off x="-823557" y="864328"/>
            <a:ext cx="2260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>
                    <a:lumMod val="65000"/>
                  </a:schemeClr>
                </a:solidFill>
                <a:latin typeface="Gill Sans MT" pitchFamily="34" charset="0"/>
              </a:rPr>
              <a:t>INDEX DEVELOPMENT AND PAYOUT CALCULATION</a:t>
            </a:r>
          </a:p>
        </p:txBody>
      </p:sp>
      <p:sp>
        <p:nvSpPr>
          <p:cNvPr id="45" name="Rectangle 44"/>
          <p:cNvSpPr/>
          <p:nvPr/>
        </p:nvSpPr>
        <p:spPr>
          <a:xfrm rot="16200000">
            <a:off x="-652407" y="5460349"/>
            <a:ext cx="1920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>
                    <a:lumMod val="65000"/>
                  </a:schemeClr>
                </a:solidFill>
                <a:latin typeface="Gill Sans MT" pitchFamily="34" charset="0"/>
              </a:rPr>
              <a:t>PAYOUT DELIVERY AND INDEX REFINEMENT 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632232" y="2399754"/>
            <a:ext cx="2101401" cy="48105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Gill Sans MT" pitchFamily="34" charset="0"/>
              </a:rPr>
              <a:t>PAPIL &amp; BAMTAARE</a:t>
            </a:r>
            <a:endParaRPr lang="en-GB" sz="1400" b="1" dirty="0">
              <a:latin typeface="Gill Sans M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53021" y="4038933"/>
            <a:ext cx="1554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Carry out </a:t>
            </a:r>
          </a:p>
        </p:txBody>
      </p:sp>
      <p:cxnSp>
        <p:nvCxnSpPr>
          <p:cNvPr id="46" name="Straight Arrow Connector 45"/>
          <p:cNvCxnSpPr>
            <a:stCxn id="296" idx="2"/>
          </p:cNvCxnSpPr>
          <p:nvPr/>
        </p:nvCxnSpPr>
        <p:spPr>
          <a:xfrm>
            <a:off x="678063" y="2007113"/>
            <a:ext cx="3087240" cy="1951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478587" y="1922390"/>
            <a:ext cx="20216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defRPr>
            </a:lvl1pPr>
          </a:lstStyle>
          <a:p>
            <a:r>
              <a:rPr lang="en-GB" dirty="0"/>
              <a:t>Provides 50% premium (other half </a:t>
            </a:r>
            <a:r>
              <a:rPr lang="en-GB" dirty="0" smtClean="0"/>
              <a:t>subsidized by Government)</a:t>
            </a:r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7724563" y="3257551"/>
            <a:ext cx="1009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Manage IFA work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801795" y="1692830"/>
            <a:ext cx="1631468" cy="3808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Gill Sans MT" pitchFamily="34" charset="0"/>
              </a:rPr>
              <a:t>INSURANCE POLICIES</a:t>
            </a:r>
            <a:endParaRPr lang="en-GB" sz="1200" b="1" dirty="0">
              <a:latin typeface="Gill Sans MT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1619648" y="1234844"/>
            <a:ext cx="1021952" cy="3456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Gill Sans MT" pitchFamily="34" charset="0"/>
              </a:rPr>
              <a:t>INDEX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6499460" y="1196644"/>
            <a:ext cx="1569675" cy="4491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Gill Sans MT" pitchFamily="34" charset="0"/>
              </a:rPr>
              <a:t>INSURANCE </a:t>
            </a:r>
          </a:p>
          <a:p>
            <a:pPr algn="ctr"/>
            <a:r>
              <a:rPr lang="en-GB" sz="1200" b="1" dirty="0" smtClean="0">
                <a:latin typeface="Gill Sans MT" pitchFamily="34" charset="0"/>
              </a:rPr>
              <a:t>PRODUCT &amp; PRICING</a:t>
            </a:r>
          </a:p>
        </p:txBody>
      </p:sp>
      <p:cxnSp>
        <p:nvCxnSpPr>
          <p:cNvPr id="133" name="Straight Arrow Connector 132"/>
          <p:cNvCxnSpPr/>
          <p:nvPr/>
        </p:nvCxnSpPr>
        <p:spPr>
          <a:xfrm flipH="1">
            <a:off x="6840582" y="735300"/>
            <a:ext cx="786189" cy="42361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3903243" y="1211462"/>
            <a:ext cx="1927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Contributes in setting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787400" y="4511032"/>
            <a:ext cx="7823200" cy="4758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 smtClean="0">
                <a:latin typeface="Gill Sans MT" pitchFamily="34" charset="0"/>
              </a:rPr>
              <a:t>RAINY SEASON </a:t>
            </a:r>
            <a:endParaRPr lang="en-GB" sz="1300" b="1" dirty="0">
              <a:latin typeface="Gill Sans MT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41261" y="4057982"/>
            <a:ext cx="1193208" cy="4000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Gill Sans MT" pitchFamily="34" charset="0"/>
              </a:rPr>
              <a:t>IFA</a:t>
            </a:r>
          </a:p>
        </p:txBody>
      </p:sp>
      <p:cxnSp>
        <p:nvCxnSpPr>
          <p:cNvPr id="20" name="Straight Arrow Connector 19"/>
          <p:cNvCxnSpPr>
            <a:stCxn id="320" idx="6"/>
          </p:cNvCxnSpPr>
          <p:nvPr/>
        </p:nvCxnSpPr>
        <p:spPr>
          <a:xfrm flipV="1">
            <a:off x="5384801" y="4212405"/>
            <a:ext cx="1722535" cy="16695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" idx="4"/>
            <a:endCxn id="28" idx="0"/>
          </p:cNvCxnSpPr>
          <p:nvPr/>
        </p:nvCxnSpPr>
        <p:spPr>
          <a:xfrm>
            <a:off x="7682932" y="2880812"/>
            <a:ext cx="54933" cy="1177171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8737600" y="400051"/>
            <a:ext cx="0" cy="604097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/>
          <p:cNvSpPr/>
          <p:nvPr/>
        </p:nvSpPr>
        <p:spPr>
          <a:xfrm rot="16200000">
            <a:off x="8191543" y="2099238"/>
            <a:ext cx="1450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chemeClr val="bg1">
                    <a:lumMod val="65000"/>
                  </a:schemeClr>
                </a:solidFill>
                <a:latin typeface="Gill Sans MT" pitchFamily="34" charset="0"/>
              </a:rPr>
              <a:t>FEBRUARY - MAY 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79" name="Rectangle 178"/>
          <p:cNvSpPr/>
          <p:nvPr/>
        </p:nvSpPr>
        <p:spPr>
          <a:xfrm rot="16200000">
            <a:off x="8526624" y="4379688"/>
            <a:ext cx="8243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chemeClr val="bg1">
                    <a:lumMod val="65000"/>
                  </a:schemeClr>
                </a:solidFill>
                <a:latin typeface="Gill Sans MT" pitchFamily="34" charset="0"/>
              </a:rPr>
              <a:t>JUN -SEP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Gill Sans MT" pitchFamily="34" charset="0"/>
            </a:endParaRPr>
          </a:p>
        </p:txBody>
      </p:sp>
      <p:cxnSp>
        <p:nvCxnSpPr>
          <p:cNvPr id="191" name="Straight Arrow Connector 190"/>
          <p:cNvCxnSpPr>
            <a:stCxn id="274" idx="5"/>
            <a:endCxn id="320" idx="0"/>
          </p:cNvCxnSpPr>
          <p:nvPr/>
        </p:nvCxnSpPr>
        <p:spPr>
          <a:xfrm>
            <a:off x="3516508" y="3508010"/>
            <a:ext cx="497589" cy="492489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/>
          <p:cNvSpPr/>
          <p:nvPr/>
        </p:nvSpPr>
        <p:spPr>
          <a:xfrm rot="16200000">
            <a:off x="8457673" y="5444947"/>
            <a:ext cx="962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smtClean="0">
                <a:solidFill>
                  <a:schemeClr val="bg1">
                    <a:lumMod val="65000"/>
                  </a:schemeClr>
                </a:solidFill>
                <a:latin typeface="Gill Sans MT" pitchFamily="34" charset="0"/>
              </a:rPr>
              <a:t>AUG </a:t>
            </a:r>
            <a:r>
              <a:rPr lang="en-GB" sz="1400" b="1" dirty="0" smtClean="0">
                <a:solidFill>
                  <a:schemeClr val="bg1">
                    <a:lumMod val="65000"/>
                  </a:schemeClr>
                </a:solidFill>
                <a:latin typeface="Gill Sans MT" pitchFamily="34" charset="0"/>
              </a:rPr>
              <a:t>- DEC 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701227" y="456823"/>
            <a:ext cx="1961327" cy="38137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Gill Sans MT" pitchFamily="34" charset="0"/>
              </a:rPr>
              <a:t>IRI</a:t>
            </a:r>
            <a:endParaRPr lang="en-GB" sz="1400" b="1" dirty="0">
              <a:latin typeface="Gill Sans MT" pitchFamily="34" charset="0"/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6002183" y="445400"/>
            <a:ext cx="2624939" cy="316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Gill Sans MT" pitchFamily="34" charset="0"/>
              </a:rPr>
              <a:t>Re-insurers</a:t>
            </a:r>
            <a:endParaRPr lang="en-GB" sz="1400" b="1" dirty="0">
              <a:latin typeface="Gill Sans MT" pitchFamily="34" charset="0"/>
            </a:endParaRPr>
          </a:p>
        </p:txBody>
      </p:sp>
      <p:sp>
        <p:nvSpPr>
          <p:cNvPr id="274" name="Oval 273"/>
          <p:cNvSpPr/>
          <p:nvPr/>
        </p:nvSpPr>
        <p:spPr>
          <a:xfrm>
            <a:off x="1148338" y="3215741"/>
            <a:ext cx="2774484" cy="34241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 smtClean="0">
              <a:latin typeface="Gill Sans MT" pitchFamily="34" charset="0"/>
            </a:endParaRPr>
          </a:p>
          <a:p>
            <a:pPr algn="ctr"/>
            <a:r>
              <a:rPr lang="en-GB" sz="1200" b="1" dirty="0" smtClean="0">
                <a:latin typeface="Gill Sans MT" pitchFamily="34" charset="0"/>
              </a:rPr>
              <a:t>SFC Associations</a:t>
            </a:r>
          </a:p>
          <a:p>
            <a:pPr algn="ctr"/>
            <a:endParaRPr lang="en-GB" sz="1400" b="1" dirty="0">
              <a:latin typeface="Gill Sans MT" pitchFamily="34" charset="0"/>
            </a:endParaRPr>
          </a:p>
        </p:txBody>
      </p:sp>
      <p:cxnSp>
        <p:nvCxnSpPr>
          <p:cNvPr id="286" name="Straight Arrow Connector 285"/>
          <p:cNvCxnSpPr>
            <a:stCxn id="274" idx="0"/>
          </p:cNvCxnSpPr>
          <p:nvPr/>
        </p:nvCxnSpPr>
        <p:spPr>
          <a:xfrm flipH="1" flipV="1">
            <a:off x="1572428" y="2380684"/>
            <a:ext cx="963153" cy="835058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Oval 295"/>
          <p:cNvSpPr/>
          <p:nvPr/>
        </p:nvSpPr>
        <p:spPr>
          <a:xfrm>
            <a:off x="678063" y="1661175"/>
            <a:ext cx="2248197" cy="69187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Gill Sans MT" pitchFamily="34" charset="0"/>
              </a:rPr>
              <a:t>CNAAS Senegal insurance company</a:t>
            </a:r>
            <a:endParaRPr lang="en-GB" sz="1400" b="1" dirty="0">
              <a:latin typeface="Gill Sans MT" pitchFamily="34" charset="0"/>
            </a:endParaRPr>
          </a:p>
        </p:txBody>
      </p:sp>
      <p:sp>
        <p:nvSpPr>
          <p:cNvPr id="300" name="TextBox 299"/>
          <p:cNvSpPr txBox="1"/>
          <p:nvPr/>
        </p:nvSpPr>
        <p:spPr>
          <a:xfrm>
            <a:off x="2856121" y="1782013"/>
            <a:ext cx="9320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Creates 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320" name="Oval 319"/>
          <p:cNvSpPr/>
          <p:nvPr/>
        </p:nvSpPr>
        <p:spPr>
          <a:xfrm>
            <a:off x="2643395" y="4000500"/>
            <a:ext cx="2741405" cy="45720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Gill Sans MT" pitchFamily="34" charset="0"/>
              </a:rPr>
              <a:t>FARMERS</a:t>
            </a:r>
          </a:p>
        </p:txBody>
      </p:sp>
      <p:cxnSp>
        <p:nvCxnSpPr>
          <p:cNvPr id="80" name="Straight Arrow Connector 79"/>
          <p:cNvCxnSpPr>
            <a:stCxn id="130" idx="3"/>
            <a:endCxn id="131" idx="1"/>
          </p:cNvCxnSpPr>
          <p:nvPr/>
        </p:nvCxnSpPr>
        <p:spPr>
          <a:xfrm>
            <a:off x="2641601" y="1407671"/>
            <a:ext cx="3857860" cy="13557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259919" y="830282"/>
            <a:ext cx="127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Contribute in setting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  <p:cxnSp>
        <p:nvCxnSpPr>
          <p:cNvPr id="86" name="Straight Arrow Connector 85"/>
          <p:cNvCxnSpPr>
            <a:stCxn id="242" idx="4"/>
            <a:endCxn id="130" idx="0"/>
          </p:cNvCxnSpPr>
          <p:nvPr/>
        </p:nvCxnSpPr>
        <p:spPr>
          <a:xfrm>
            <a:off x="1681891" y="838200"/>
            <a:ext cx="448733" cy="396644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701227" y="840612"/>
            <a:ext cx="1445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Creates and </a:t>
            </a:r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m</a:t>
            </a:r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aintains</a:t>
            </a:r>
          </a:p>
        </p:txBody>
      </p:sp>
      <p:sp>
        <p:nvSpPr>
          <p:cNvPr id="111" name="Oval 110"/>
          <p:cNvSpPr/>
          <p:nvPr/>
        </p:nvSpPr>
        <p:spPr>
          <a:xfrm>
            <a:off x="7284298" y="1729113"/>
            <a:ext cx="1361268" cy="38130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Gill Sans MT" pitchFamily="34" charset="0"/>
              </a:rPr>
              <a:t>WFP</a:t>
            </a:r>
            <a:endParaRPr lang="en-GB" sz="1400" b="1" dirty="0">
              <a:latin typeface="Gill Sans MT" pitchFamily="34" charset="0"/>
            </a:endParaRPr>
          </a:p>
        </p:txBody>
      </p:sp>
      <p:cxnSp>
        <p:nvCxnSpPr>
          <p:cNvPr id="114" name="Straight Arrow Connector 113"/>
          <p:cNvCxnSpPr>
            <a:stCxn id="111" idx="2"/>
            <a:endCxn id="119" idx="3"/>
          </p:cNvCxnSpPr>
          <p:nvPr/>
        </p:nvCxnSpPr>
        <p:spPr>
          <a:xfrm flipH="1" flipV="1">
            <a:off x="5433263" y="1883234"/>
            <a:ext cx="1851035" cy="36533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925809" y="1431220"/>
            <a:ext cx="20551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Based on this</a:t>
            </a:r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: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080621" y="2657490"/>
            <a:ext cx="12025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Provides participants lists to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846535" y="3603289"/>
            <a:ext cx="22228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Registers and collects cash contributions from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4019923" y="2485747"/>
            <a:ext cx="2420611" cy="35972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Gill Sans MT" pitchFamily="34" charset="0"/>
              </a:rPr>
              <a:t>La </a:t>
            </a:r>
            <a:r>
              <a:rPr lang="fr-FR" sz="1200" b="1" dirty="0" smtClean="0">
                <a:latin typeface="Gill Sans MT" pitchFamily="34" charset="0"/>
              </a:rPr>
              <a:t>Lumière</a:t>
            </a:r>
            <a:endParaRPr lang="fr-FR" sz="1400" b="1" dirty="0">
              <a:latin typeface="Gill Sans MT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4159178" y="2904462"/>
            <a:ext cx="1682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Coordinates community engagement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  <p:cxnSp>
        <p:nvCxnSpPr>
          <p:cNvPr id="156" name="Straight Arrow Connector 155"/>
          <p:cNvCxnSpPr>
            <a:stCxn id="129" idx="3"/>
          </p:cNvCxnSpPr>
          <p:nvPr/>
        </p:nvCxnSpPr>
        <p:spPr>
          <a:xfrm flipH="1">
            <a:off x="3295107" y="2792794"/>
            <a:ext cx="1079307" cy="444047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218" idx="6"/>
            <a:endCxn id="201" idx="1"/>
          </p:cNvCxnSpPr>
          <p:nvPr/>
        </p:nvCxnSpPr>
        <p:spPr>
          <a:xfrm>
            <a:off x="5552562" y="5251175"/>
            <a:ext cx="1522668" cy="2982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Rectangle 200"/>
          <p:cNvSpPr/>
          <p:nvPr/>
        </p:nvSpPr>
        <p:spPr>
          <a:xfrm>
            <a:off x="7075229" y="5071551"/>
            <a:ext cx="1252003" cy="3652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Gill Sans MT" pitchFamily="34" charset="0"/>
              </a:rPr>
              <a:t>PAY-OUTS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5665701" y="5017243"/>
            <a:ext cx="1266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Triggers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4063567" y="6127591"/>
            <a:ext cx="18063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Calculate pay-outs and transfers funds</a:t>
            </a:r>
          </a:p>
        </p:txBody>
      </p:sp>
      <p:cxnSp>
        <p:nvCxnSpPr>
          <p:cNvPr id="211" name="Straight Arrow Connector 210"/>
          <p:cNvCxnSpPr>
            <a:stCxn id="217" idx="2"/>
            <a:endCxn id="219" idx="0"/>
          </p:cNvCxnSpPr>
          <p:nvPr/>
        </p:nvCxnSpPr>
        <p:spPr>
          <a:xfrm flipH="1">
            <a:off x="1969979" y="5772393"/>
            <a:ext cx="671621" cy="540577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Oval 216"/>
          <p:cNvSpPr/>
          <p:nvPr/>
        </p:nvSpPr>
        <p:spPr>
          <a:xfrm>
            <a:off x="2641600" y="5601186"/>
            <a:ext cx="2818808" cy="34241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 smtClean="0">
              <a:latin typeface="Gill Sans MT" pitchFamily="34" charset="0"/>
            </a:endParaRPr>
          </a:p>
          <a:p>
            <a:pPr algn="ctr"/>
            <a:r>
              <a:rPr lang="en-GB" sz="1200" b="1" dirty="0" smtClean="0">
                <a:latin typeface="Gill Sans MT" pitchFamily="34" charset="0"/>
              </a:rPr>
              <a:t>SFC Associations</a:t>
            </a:r>
          </a:p>
          <a:p>
            <a:pPr algn="ctr"/>
            <a:endParaRPr lang="en-GB" sz="1400" b="1" dirty="0">
              <a:latin typeface="Gill Sans MT" pitchFamily="34" charset="0"/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4051004" y="5038771"/>
            <a:ext cx="1501557" cy="42480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Gill Sans MT" pitchFamily="34" charset="0"/>
              </a:rPr>
              <a:t>IRI INDEX</a:t>
            </a:r>
            <a:endParaRPr lang="en-GB" sz="1400" b="1" dirty="0">
              <a:latin typeface="Gill Sans MT" pitchFamily="34" charset="0"/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812801" y="6312970"/>
            <a:ext cx="2314356" cy="31643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Gill Sans MT" pitchFamily="34" charset="0"/>
              </a:rPr>
              <a:t>FARMERS</a:t>
            </a:r>
            <a:endParaRPr lang="en-GB" sz="1400" b="1" dirty="0">
              <a:latin typeface="Gill Sans MT" pitchFamily="34" charset="0"/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6489403" y="6296500"/>
            <a:ext cx="2121197" cy="3711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Gill Sans MT" pitchFamily="34" charset="0"/>
              </a:rPr>
              <a:t>CNAAS &amp; Re-insurers</a:t>
            </a:r>
            <a:endParaRPr lang="en-GB" sz="1400" b="1" dirty="0">
              <a:latin typeface="Gill Sans MT" pitchFamily="34" charset="0"/>
            </a:endParaRPr>
          </a:p>
        </p:txBody>
      </p:sp>
      <p:cxnSp>
        <p:nvCxnSpPr>
          <p:cNvPr id="223" name="Straight Arrow Connector 222"/>
          <p:cNvCxnSpPr>
            <a:stCxn id="222" idx="2"/>
            <a:endCxn id="219" idx="6"/>
          </p:cNvCxnSpPr>
          <p:nvPr/>
        </p:nvCxnSpPr>
        <p:spPr>
          <a:xfrm flipH="1" flipV="1">
            <a:off x="3127157" y="6471185"/>
            <a:ext cx="3362247" cy="10913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TextBox 275"/>
          <p:cNvSpPr txBox="1"/>
          <p:nvPr/>
        </p:nvSpPr>
        <p:spPr>
          <a:xfrm>
            <a:off x="6723592" y="5573086"/>
            <a:ext cx="18063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Communicates outcome</a:t>
            </a:r>
          </a:p>
        </p:txBody>
      </p:sp>
      <p:sp>
        <p:nvSpPr>
          <p:cNvPr id="279" name="TextBox 278"/>
          <p:cNvSpPr txBox="1"/>
          <p:nvPr/>
        </p:nvSpPr>
        <p:spPr>
          <a:xfrm>
            <a:off x="1372587" y="5752969"/>
            <a:ext cx="12899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Oversees all payments  </a:t>
            </a:r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5534312" y="5291883"/>
            <a:ext cx="2180976" cy="1003469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>
            <a:stCxn id="296" idx="5"/>
          </p:cNvCxnSpPr>
          <p:nvPr/>
        </p:nvCxnSpPr>
        <p:spPr>
          <a:xfrm>
            <a:off x="2597019" y="2251728"/>
            <a:ext cx="448031" cy="9897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Box 212"/>
          <p:cNvSpPr txBox="1"/>
          <p:nvPr/>
        </p:nvSpPr>
        <p:spPr>
          <a:xfrm>
            <a:off x="2744403" y="2259278"/>
            <a:ext cx="18275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defRPr>
            </a:lvl1pPr>
          </a:lstStyle>
          <a:p>
            <a:r>
              <a:rPr lang="en-GB" dirty="0" smtClean="0"/>
              <a:t>Provides insurance policies to the SFC Associations</a:t>
            </a:r>
            <a:endParaRPr lang="en-GB" dirty="0"/>
          </a:p>
        </p:txBody>
      </p:sp>
      <p:sp>
        <p:nvSpPr>
          <p:cNvPr id="69" name="Oval 68"/>
          <p:cNvSpPr/>
          <p:nvPr/>
        </p:nvSpPr>
        <p:spPr>
          <a:xfrm>
            <a:off x="2688540" y="381000"/>
            <a:ext cx="2248197" cy="7588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Gill Sans MT" pitchFamily="34" charset="0"/>
              </a:rPr>
              <a:t>CNAAS Senegal insurance company</a:t>
            </a:r>
            <a:endParaRPr lang="en-GB" sz="1400" b="1" dirty="0">
              <a:latin typeface="Gill Sans MT" pitchFamily="34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2851535" y="562471"/>
            <a:ext cx="3087240" cy="1951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889476" y="614821"/>
            <a:ext cx="1000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Chooses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  <p:grpSp>
        <p:nvGrpSpPr>
          <p:cNvPr id="63" name="Group 44"/>
          <p:cNvGrpSpPr/>
          <p:nvPr/>
        </p:nvGrpSpPr>
        <p:grpSpPr>
          <a:xfrm>
            <a:off x="685800" y="-53881"/>
            <a:ext cx="8229600" cy="434881"/>
            <a:chOff x="0" y="2128"/>
            <a:chExt cx="8229600" cy="1055340"/>
          </a:xfrm>
        </p:grpSpPr>
        <p:sp>
          <p:nvSpPr>
            <p:cNvPr id="64" name="Rounded Rectangle 63"/>
            <p:cNvSpPr/>
            <p:nvPr/>
          </p:nvSpPr>
          <p:spPr>
            <a:xfrm>
              <a:off x="0" y="2128"/>
              <a:ext cx="8229600" cy="1055340"/>
            </a:xfrm>
            <a:prstGeom prst="roundRect">
              <a:avLst/>
            </a:prstGeom>
            <a:solidFill>
              <a:srgbClr val="21F1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Rounded Rectangle 4"/>
            <p:cNvSpPr/>
            <p:nvPr/>
          </p:nvSpPr>
          <p:spPr>
            <a:xfrm>
              <a:off x="51517" y="53645"/>
              <a:ext cx="8126566" cy="9523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 smtClean="0"/>
                <a:t> </a:t>
              </a:r>
              <a:r>
                <a:rPr lang="en-US" sz="2800" b="1" kern="1200" dirty="0" smtClean="0"/>
                <a:t>Senegal Process Flow</a:t>
              </a:r>
              <a:endParaRPr lang="en-US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1738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768"/>
            <a:ext cx="9111343" cy="679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13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Subsidiaries</a:t>
            </a:r>
            <a:endParaRPr lang="en-US" sz="2800" dirty="0"/>
          </a:p>
        </p:txBody>
      </p:sp>
      <p:pic>
        <p:nvPicPr>
          <p:cNvPr id="7" name="Picture 6" descr="GD Assist Logo Final cop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5486400"/>
            <a:ext cx="2906232" cy="762000"/>
          </a:xfrm>
          <a:prstGeom prst="rect">
            <a:avLst/>
          </a:prstGeom>
        </p:spPr>
      </p:pic>
      <p:pic>
        <p:nvPicPr>
          <p:cNvPr id="9" name="Picture 8" descr="GDSL Logo_black fonts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918656"/>
            <a:ext cx="3200400" cy="958144"/>
          </a:xfrm>
          <a:prstGeom prst="rect">
            <a:avLst/>
          </a:prstGeom>
        </p:spPr>
      </p:pic>
      <p:pic>
        <p:nvPicPr>
          <p:cNvPr id="10" name="Picture 9" descr="PABL Logo eps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5334000"/>
            <a:ext cx="2933700" cy="1181100"/>
          </a:xfrm>
          <a:prstGeom prst="rect">
            <a:avLst/>
          </a:prstGeom>
        </p:spPr>
      </p:pic>
      <p:pic>
        <p:nvPicPr>
          <p:cNvPr id="11" name="Picture 10" descr="GDCL Logo copy Large 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3886200"/>
            <a:ext cx="3312951" cy="1034796"/>
          </a:xfrm>
          <a:prstGeom prst="rect">
            <a:avLst/>
          </a:prstGeom>
        </p:spPr>
      </p:pic>
      <p:grpSp>
        <p:nvGrpSpPr>
          <p:cNvPr id="8" name="Group 44"/>
          <p:cNvGrpSpPr/>
          <p:nvPr/>
        </p:nvGrpSpPr>
        <p:grpSpPr>
          <a:xfrm>
            <a:off x="685800" y="76200"/>
            <a:ext cx="8229600" cy="869763"/>
            <a:chOff x="0" y="2128"/>
            <a:chExt cx="8229600" cy="1055340"/>
          </a:xfrm>
        </p:grpSpPr>
        <p:sp>
          <p:nvSpPr>
            <p:cNvPr id="12" name="Rounded Rectangle 11"/>
            <p:cNvSpPr/>
            <p:nvPr/>
          </p:nvSpPr>
          <p:spPr>
            <a:xfrm>
              <a:off x="0" y="2128"/>
              <a:ext cx="8229600" cy="10553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51517" y="53645"/>
              <a:ext cx="8126566" cy="9523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 smtClean="0"/>
                <a:t> Green Delta Insurance Company</a:t>
              </a:r>
              <a:endParaRPr lang="en-US" sz="40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" y="2925316"/>
            <a:ext cx="8229599" cy="503684"/>
            <a:chOff x="0" y="2293221"/>
            <a:chExt cx="8229599" cy="503684"/>
          </a:xfrm>
        </p:grpSpPr>
        <p:sp>
          <p:nvSpPr>
            <p:cNvPr id="15" name="Rounded Rectangle 14"/>
            <p:cNvSpPr/>
            <p:nvPr/>
          </p:nvSpPr>
          <p:spPr>
            <a:xfrm>
              <a:off x="0" y="2293221"/>
              <a:ext cx="8229599" cy="50368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428722"/>
                <a:satOff val="-9646"/>
                <a:lumOff val="-1569"/>
                <a:alphaOff val="0"/>
              </a:schemeClr>
            </a:fillRef>
            <a:effectRef idx="0">
              <a:schemeClr val="accent3">
                <a:hueOff val="6428722"/>
                <a:satOff val="-9646"/>
                <a:lumOff val="-15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4588" y="2317809"/>
              <a:ext cx="8180423" cy="4545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/>
                <a:t>39 Branches:  19 online branches</a:t>
              </a:r>
              <a:endParaRPr lang="en-US" sz="21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7200" y="2133600"/>
            <a:ext cx="8229599" cy="503684"/>
            <a:chOff x="0" y="600726"/>
            <a:chExt cx="8229599" cy="503684"/>
          </a:xfrm>
        </p:grpSpPr>
        <p:sp>
          <p:nvSpPr>
            <p:cNvPr id="18" name="Rounded Rectangle 17"/>
            <p:cNvSpPr/>
            <p:nvPr/>
          </p:nvSpPr>
          <p:spPr>
            <a:xfrm>
              <a:off x="0" y="600726"/>
              <a:ext cx="8229599" cy="50368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11"/>
                <a:lumOff val="-392"/>
                <a:alphaOff val="0"/>
              </a:schemeClr>
            </a:fillRef>
            <a:effectRef idx="0">
              <a:schemeClr val="accent3">
                <a:hueOff val="1607181"/>
                <a:satOff val="-2411"/>
                <a:lumOff val="-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24588" y="625314"/>
              <a:ext cx="8180423" cy="4545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/>
                <a:t>Gross Premium Income  BDT 2681.37 Million / USD 34.38 Million 2014 </a:t>
              </a:r>
              <a:endParaRPr lang="en-US" sz="2100" kern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1" y="1325116"/>
            <a:ext cx="8229599" cy="503684"/>
            <a:chOff x="0" y="1729056"/>
            <a:chExt cx="8229599" cy="503684"/>
          </a:xfrm>
        </p:grpSpPr>
        <p:sp>
          <p:nvSpPr>
            <p:cNvPr id="24" name="Rounded Rectangle 23"/>
            <p:cNvSpPr/>
            <p:nvPr/>
          </p:nvSpPr>
          <p:spPr>
            <a:xfrm>
              <a:off x="0" y="1729056"/>
              <a:ext cx="8229599" cy="50368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4"/>
                <a:lumOff val="-1176"/>
                <a:alphaOff val="0"/>
              </a:schemeClr>
            </a:fillRef>
            <a:effectRef idx="0">
              <a:schemeClr val="accent3">
                <a:hueOff val="4821541"/>
                <a:satOff val="-7234"/>
                <a:lumOff val="-11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24588" y="1753644"/>
              <a:ext cx="8180423" cy="4545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/>
                <a:t>Client Centric </a:t>
              </a:r>
              <a:r>
                <a:rPr lang="en-US" sz="2100" kern="1200" dirty="0" err="1" smtClean="0"/>
                <a:t>organisation</a:t>
              </a:r>
              <a:r>
                <a:rPr lang="en-US" sz="2100" kern="1200" dirty="0" smtClean="0"/>
                <a:t> focused on customer satisfaction</a:t>
              </a:r>
              <a:endParaRPr lang="en-US" sz="2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688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488</Words>
  <Application>Microsoft Office PowerPoint</Application>
  <PresentationFormat>On-screen Show (4:3)</PresentationFormat>
  <Paragraphs>135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Gill Sans MT</vt:lpstr>
      <vt:lpstr>Office Theme</vt:lpstr>
      <vt:lpstr>Picture</vt:lpstr>
      <vt:lpstr>PowerPoint Presentation</vt:lpstr>
      <vt:lpstr>PowerPoint Presentation</vt:lpstr>
      <vt:lpstr>PowerPoint Presentation</vt:lpstr>
      <vt:lpstr>PowerPoint Presentation</vt:lpstr>
      <vt:lpstr>Partners/Delivery Channels</vt:lpstr>
      <vt:lpstr>Ethiopia- Flow Chart</vt:lpstr>
      <vt:lpstr>PowerPoint Presentation</vt:lpstr>
      <vt:lpstr>PowerPoint Presentation</vt:lpstr>
      <vt:lpstr>Subsidiaries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Sophia Belay</dc:creator>
  <cp:lastModifiedBy>Selin Konrat</cp:lastModifiedBy>
  <cp:revision>44</cp:revision>
  <dcterms:created xsi:type="dcterms:W3CDTF">2015-09-09T15:27:10Z</dcterms:created>
  <dcterms:modified xsi:type="dcterms:W3CDTF">2015-09-13T13:47:08Z</dcterms:modified>
</cp:coreProperties>
</file>