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7" r:id="rId1"/>
  </p:sldMasterIdLst>
  <p:notesMasterIdLst>
    <p:notesMasterId r:id="rId10"/>
  </p:notesMasterIdLst>
  <p:handoutMasterIdLst>
    <p:handoutMasterId r:id="rId11"/>
  </p:handoutMasterIdLst>
  <p:sldIdLst>
    <p:sldId id="343" r:id="rId2"/>
    <p:sldId id="567" r:id="rId3"/>
    <p:sldId id="725" r:id="rId4"/>
    <p:sldId id="713" r:id="rId5"/>
    <p:sldId id="723" r:id="rId6"/>
    <p:sldId id="727" r:id="rId7"/>
    <p:sldId id="728" r:id="rId8"/>
    <p:sldId id="606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84" autoAdjust="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5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55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01174-AFE2-44F3-AE8B-F8B32478F112}" type="datetimeFigureOut">
              <a:rPr lang="fr-FR" smtClean="0"/>
              <a:pPr/>
              <a:t>11/09/2015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21949-1DC7-4775-A82E-76ED1C50BD4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2877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63B1646-B429-4845-9D38-05C5E05FD776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80784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dirty="0" smtClean="0"/>
              <a:t>Assurance agricole au Sénégal - CNAAS</a:t>
            </a:r>
          </a:p>
        </p:txBody>
      </p:sp>
      <p:sp>
        <p:nvSpPr>
          <p:cNvPr id="1024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FEA60B-739C-49B2-98FB-D10417DC5181}" type="slidenum">
              <a:rPr lang="fr-FR" smtClean="0"/>
              <a:pPr/>
              <a:t>1</a:t>
            </a:fld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517010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864886-4DB2-4466-9372-42D58CEFEA7E}" type="slidenum">
              <a:rPr lang="fr-FR" smtClean="0"/>
              <a:pPr>
                <a:defRPr/>
              </a:pPr>
              <a:t>2</a:t>
            </a:fld>
            <a:endParaRPr lang="fr-FR" dirty="0" smtClean="0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ECEA69-0EB9-4A50-8C46-5F8F935BB52D}" type="slidenum">
              <a:rPr lang="fr-FR" sz="1200"/>
              <a:pPr algn="r"/>
              <a:t>2</a:t>
            </a:fld>
            <a:endParaRPr lang="fr-FR" sz="1200" dirty="0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Assurance agricole au Sénégal - CNAAS</a:t>
            </a:r>
          </a:p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57077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864886-4DB2-4466-9372-42D58CEFEA7E}" type="slidenum">
              <a:rPr lang="fr-FR" smtClean="0"/>
              <a:pPr>
                <a:defRPr/>
              </a:pPr>
              <a:t>3</a:t>
            </a:fld>
            <a:endParaRPr lang="fr-FR" dirty="0" smtClean="0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ECEA69-0EB9-4A50-8C46-5F8F935BB52D}" type="slidenum">
              <a:rPr lang="fr-FR" sz="1200"/>
              <a:pPr algn="r"/>
              <a:t>3</a:t>
            </a:fld>
            <a:endParaRPr lang="fr-FR" sz="1200" dirty="0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Assurance agricole au Sénégal - CNAAS</a:t>
            </a:r>
          </a:p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50823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864886-4DB2-4466-9372-42D58CEFEA7E}" type="slidenum">
              <a:rPr lang="fr-FR" smtClean="0"/>
              <a:pPr>
                <a:defRPr/>
              </a:pPr>
              <a:t>4</a:t>
            </a:fld>
            <a:endParaRPr lang="fr-FR" dirty="0" smtClean="0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ECEA69-0EB9-4A50-8C46-5F8F935BB52D}" type="slidenum">
              <a:rPr lang="fr-FR" sz="1200"/>
              <a:pPr algn="r"/>
              <a:t>4</a:t>
            </a:fld>
            <a:endParaRPr lang="fr-FR" sz="1200" dirty="0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Assurance agricole au Sénégal - CNAAS</a:t>
            </a:r>
          </a:p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065622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864886-4DB2-4466-9372-42D58CEFEA7E}" type="slidenum">
              <a:rPr lang="fr-FR" smtClean="0"/>
              <a:pPr>
                <a:defRPr/>
              </a:pPr>
              <a:t>5</a:t>
            </a:fld>
            <a:endParaRPr lang="fr-FR" dirty="0" smtClean="0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ECEA69-0EB9-4A50-8C46-5F8F935BB52D}" type="slidenum">
              <a:rPr lang="fr-FR" sz="1200"/>
              <a:pPr algn="r"/>
              <a:t>5</a:t>
            </a:fld>
            <a:endParaRPr lang="fr-FR" sz="1200" dirty="0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Assurance agricole au Sénégal - CNAAS</a:t>
            </a:r>
          </a:p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911200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864886-4DB2-4466-9372-42D58CEFEA7E}" type="slidenum">
              <a:rPr lang="fr-FR" smtClean="0"/>
              <a:pPr>
                <a:defRPr/>
              </a:pPr>
              <a:t>6</a:t>
            </a:fld>
            <a:endParaRPr lang="fr-FR" dirty="0" smtClean="0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ECEA69-0EB9-4A50-8C46-5F8F935BB52D}" type="slidenum">
              <a:rPr lang="fr-FR" sz="1200"/>
              <a:pPr algn="r"/>
              <a:t>6</a:t>
            </a:fld>
            <a:endParaRPr lang="fr-FR" sz="1200" dirty="0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Assurance agricole au Sénégal - CNAAS</a:t>
            </a:r>
          </a:p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21920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864886-4DB2-4466-9372-42D58CEFEA7E}" type="slidenum">
              <a:rPr lang="fr-FR" smtClean="0"/>
              <a:pPr>
                <a:defRPr/>
              </a:pPr>
              <a:t>7</a:t>
            </a:fld>
            <a:endParaRPr lang="fr-FR" dirty="0" smtClean="0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ECEA69-0EB9-4A50-8C46-5F8F935BB52D}" type="slidenum">
              <a:rPr lang="fr-FR" sz="1200"/>
              <a:pPr algn="r"/>
              <a:t>7</a:t>
            </a:fld>
            <a:endParaRPr lang="fr-FR" sz="1200" dirty="0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Assurance agricole au Sénégal - CNAAS</a:t>
            </a:r>
          </a:p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63710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C6245F-7AEB-4EE6-A2E6-369E42FD39F7}" type="slidenum">
              <a:rPr lang="fr-FR" smtClean="0"/>
              <a:pPr>
                <a:defRPr/>
              </a:pPr>
              <a:t>8</a:t>
            </a:fld>
            <a:endParaRPr lang="fr-FR" dirty="0" smtClean="0"/>
          </a:p>
        </p:txBody>
      </p:sp>
      <p:sp>
        <p:nvSpPr>
          <p:cNvPr id="870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8C06C3-4306-496C-8516-A8189FD86CD7}" type="slidenum">
              <a:rPr lang="fr-FR" sz="1200"/>
              <a:pPr algn="r"/>
              <a:t>8</a:t>
            </a:fld>
            <a:endParaRPr lang="fr-FR" sz="1200" dirty="0"/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Assurance agricole au Sénégal - CNAAS</a:t>
            </a:r>
          </a:p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79304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7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10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11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2329EF6-853E-447A-850A-312CF0EA63D1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0E8CC-EDF8-45D2-8FE0-2BB497E2B586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52614-5FE8-47EC-81D4-893FFE24D920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37259-D205-4894-86DA-92DD15F7105A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B6F80-839A-41CD-9AEB-B2667594C620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7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0A3A783-0329-48C6-A858-7BF3A7DD6D2B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E484DB-5C50-46FB-AA9F-4E116E60054D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8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BE8C9C-8552-484E-8212-1EFFF1A740B2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14843-423B-4EBD-8903-6DD277AF3888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DAD765D-5168-4EDE-9E9C-33CBA1BA7EAC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A39EA-1DA7-41A8-AA45-33CE60280C91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dirty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10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0B1804F-207A-48B9-A19D-9C56DAFBDA61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  <p:sp>
        <p:nvSpPr>
          <p:cNvPr id="11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 alt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8B09957-0FC6-4214-91F8-517C6C5CE419}" type="slidenum">
              <a:rPr lang="fr-FR" altLang="en-US"/>
              <a:pPr>
                <a:defRPr/>
              </a:pPr>
              <a:t>‹#›</a:t>
            </a:fld>
            <a:endParaRPr lang="fr-F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54" r:id="rId2"/>
    <p:sldLayoutId id="2147484059" r:id="rId3"/>
    <p:sldLayoutId id="2147484060" r:id="rId4"/>
    <p:sldLayoutId id="2147484061" r:id="rId5"/>
    <p:sldLayoutId id="2147484055" r:id="rId6"/>
    <p:sldLayoutId id="2147484062" r:id="rId7"/>
    <p:sldLayoutId id="2147484056" r:id="rId8"/>
    <p:sldLayoutId id="2147484063" r:id="rId9"/>
    <p:sldLayoutId id="2147484057" r:id="rId10"/>
    <p:sldLayoutId id="2147484064" r:id="rId11"/>
    <p:sldLayoutId id="214748406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2700" b="1" dirty="0" smtClean="0">
                <a:solidFill>
                  <a:srgbClr val="C00000"/>
                </a:solidFill>
              </a:rPr>
              <a:t>PARIS 2015 GLOBAL INDEX CONFERENCE </a:t>
            </a:r>
            <a:endParaRPr lang="fr-FR" sz="2700" dirty="0">
              <a:solidFill>
                <a:srgbClr val="C00000"/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3739EE0-7FCD-475F-9E49-B9B880DA8762}" type="slidenum">
              <a:rPr lang="fr-FR" altLang="en-US"/>
              <a:pPr>
                <a:defRPr/>
              </a:pPr>
              <a:t>1</a:t>
            </a:fld>
            <a:endParaRPr lang="fr-FR" altLang="en-US" dirty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00807"/>
            <a:ext cx="8229600" cy="4752529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endParaRPr lang="fr-FR" sz="800" dirty="0" smtClean="0"/>
          </a:p>
          <a:p>
            <a:pPr algn="ctr" eaLnBrk="1" hangingPunct="1">
              <a:lnSpc>
                <a:spcPct val="90000"/>
              </a:lnSpc>
              <a:buNone/>
              <a:tabLst>
                <a:tab pos="3227388" algn="l"/>
              </a:tabLst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INNOVATIVE SOLUTION IN AGRICULTURE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Paris, 14 – 16 of </a:t>
            </a:r>
            <a:r>
              <a:rPr lang="fr-F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2015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fr-FR" sz="2000" b="1" dirty="0" smtClean="0">
                <a:solidFill>
                  <a:srgbClr val="002060"/>
                </a:solidFill>
              </a:rPr>
              <a:t> 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fr-FR" sz="2800" dirty="0"/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fr-FR" sz="2400" b="1" dirty="0" err="1" smtClean="0"/>
              <a:t>Lessons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from</a:t>
            </a:r>
            <a:r>
              <a:rPr lang="fr-FR" sz="2400" b="1" dirty="0" smtClean="0"/>
              <a:t> CNAAS </a:t>
            </a:r>
            <a:r>
              <a:rPr lang="fr-FR" sz="2400" b="1" dirty="0" err="1" smtClean="0"/>
              <a:t>experience</a:t>
            </a:r>
            <a:r>
              <a:rPr lang="fr-FR" sz="2400" b="1" dirty="0" smtClean="0"/>
              <a:t> in </a:t>
            </a:r>
            <a:r>
              <a:rPr lang="fr-FR" sz="2400" b="1" dirty="0" err="1" smtClean="0"/>
              <a:t>developping</a:t>
            </a:r>
            <a:r>
              <a:rPr lang="fr-FR" sz="2400" b="1" dirty="0" smtClean="0"/>
              <a:t> Index Insurance Program in Senegal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fr-FR" sz="800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fr-FR" sz="800" dirty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fr-FR" sz="800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fr-FR" sz="1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fr-FR" sz="1800" dirty="0" smtClean="0"/>
          </a:p>
          <a:p>
            <a:pPr marL="1612900" indent="0" eaLnBrk="1" hangingPunct="1">
              <a:lnSpc>
                <a:spcPct val="90000"/>
              </a:lnSpc>
              <a:buNone/>
            </a:pPr>
            <a:endParaRPr lang="fr-FR" sz="1800" dirty="0" smtClean="0"/>
          </a:p>
          <a:p>
            <a:pPr marL="1612900" indent="0" eaLnBrk="1" hangingPunct="1">
              <a:lnSpc>
                <a:spcPct val="90000"/>
              </a:lnSpc>
              <a:buNone/>
            </a:pPr>
            <a:r>
              <a:rPr lang="fr-FR" sz="1800" dirty="0" smtClean="0"/>
              <a:t>	                           By M. </a:t>
            </a:r>
            <a:r>
              <a:rPr lang="fr-FR" sz="1800" b="1" dirty="0" smtClean="0"/>
              <a:t>Amadou Ndiouga NDIAYE – GM CNAAS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14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tabLst>
                <a:tab pos="274638" algn="l"/>
                <a:tab pos="363538" algn="l"/>
                <a:tab pos="712788" algn="l"/>
                <a:tab pos="1250950" algn="l"/>
              </a:tabLst>
            </a:pPr>
            <a:r>
              <a:rPr lang="fr-FR" sz="1000" b="1" dirty="0" smtClean="0">
                <a:solidFill>
                  <a:schemeClr val="tx1"/>
                </a:solidFill>
              </a:rPr>
              <a:t/>
            </a:r>
            <a:br>
              <a:rPr lang="fr-FR" sz="1000" b="1" dirty="0" smtClean="0">
                <a:solidFill>
                  <a:schemeClr val="tx1"/>
                </a:solidFill>
              </a:rPr>
            </a:br>
            <a:r>
              <a:rPr lang="fr-FR" sz="1000" b="1" dirty="0" smtClean="0">
                <a:solidFill>
                  <a:schemeClr val="tx1"/>
                </a:solidFill>
              </a:rPr>
              <a:t/>
            </a:r>
            <a:br>
              <a:rPr lang="fr-FR" sz="1000" b="1" dirty="0" smtClean="0">
                <a:solidFill>
                  <a:schemeClr val="tx1"/>
                </a:solidFill>
              </a:rPr>
            </a:br>
            <a:r>
              <a:rPr lang="fr-FR" sz="1000" b="1" dirty="0">
                <a:solidFill>
                  <a:schemeClr val="tx1"/>
                </a:solidFill>
              </a:rPr>
              <a:t/>
            </a:r>
            <a:br>
              <a:rPr lang="fr-FR" sz="1000" b="1" dirty="0">
                <a:solidFill>
                  <a:schemeClr val="tx1"/>
                </a:solidFill>
              </a:rPr>
            </a:br>
            <a:r>
              <a:rPr lang="fr-FR" sz="1000" b="1" dirty="0" smtClean="0">
                <a:solidFill>
                  <a:schemeClr val="tx1"/>
                </a:solidFill>
              </a:rPr>
              <a:t/>
            </a:r>
            <a:br>
              <a:rPr lang="fr-FR" sz="1000" b="1" dirty="0" smtClean="0">
                <a:solidFill>
                  <a:schemeClr val="tx1"/>
                </a:solidFill>
              </a:rPr>
            </a:br>
            <a:r>
              <a:rPr lang="fr-FR" sz="1000" b="1" dirty="0">
                <a:solidFill>
                  <a:schemeClr val="tx1"/>
                </a:solidFill>
              </a:rPr>
              <a:t/>
            </a:r>
            <a:br>
              <a:rPr lang="fr-FR" sz="1000" b="1" dirty="0">
                <a:solidFill>
                  <a:schemeClr val="tx1"/>
                </a:solidFill>
              </a:rPr>
            </a:br>
            <a:r>
              <a:rPr lang="fr-FR" sz="1000" b="1" dirty="0" smtClean="0">
                <a:solidFill>
                  <a:schemeClr val="tx1"/>
                </a:solidFill>
              </a:rPr>
              <a:t/>
            </a:r>
            <a:br>
              <a:rPr lang="fr-FR" sz="1000" b="1" dirty="0" smtClean="0">
                <a:solidFill>
                  <a:schemeClr val="tx1"/>
                </a:solidFill>
              </a:rPr>
            </a:br>
            <a:r>
              <a:rPr lang="fr-FR" sz="1000" b="1" dirty="0">
                <a:solidFill>
                  <a:schemeClr val="tx1"/>
                </a:solidFill>
              </a:rPr>
              <a:t/>
            </a:r>
            <a:br>
              <a:rPr lang="fr-FR" sz="1000" b="1" dirty="0">
                <a:solidFill>
                  <a:schemeClr val="tx1"/>
                </a:solidFill>
              </a:rPr>
            </a:br>
            <a:r>
              <a:rPr lang="fr-FR" sz="1000" b="1" dirty="0" smtClean="0">
                <a:solidFill>
                  <a:schemeClr val="tx1"/>
                </a:solidFill>
              </a:rPr>
              <a:t/>
            </a:r>
            <a:br>
              <a:rPr lang="fr-FR" sz="1000" b="1" dirty="0" smtClean="0">
                <a:solidFill>
                  <a:schemeClr val="tx1"/>
                </a:solidFill>
              </a:rPr>
            </a:br>
            <a:r>
              <a:rPr lang="fr-FR" sz="1000" b="1" dirty="0">
                <a:solidFill>
                  <a:schemeClr val="tx1"/>
                </a:solidFill>
              </a:rPr>
              <a:t/>
            </a:r>
            <a:br>
              <a:rPr lang="fr-FR" sz="1000" b="1" dirty="0">
                <a:solidFill>
                  <a:schemeClr val="tx1"/>
                </a:solidFill>
              </a:rPr>
            </a:br>
            <a:r>
              <a:rPr lang="fr-FR" sz="1000" b="1" dirty="0" smtClean="0">
                <a:solidFill>
                  <a:schemeClr val="tx1"/>
                </a:solidFill>
              </a:rPr>
              <a:t/>
            </a:r>
            <a:br>
              <a:rPr lang="fr-FR" sz="1000" b="1" dirty="0" smtClean="0">
                <a:solidFill>
                  <a:schemeClr val="tx1"/>
                </a:solidFill>
              </a:rPr>
            </a:br>
            <a:r>
              <a:rPr lang="fr-FR" sz="1000" b="1" dirty="0">
                <a:solidFill>
                  <a:schemeClr val="tx1"/>
                </a:solidFill>
              </a:rPr>
              <a:t/>
            </a:r>
            <a:br>
              <a:rPr lang="fr-FR" sz="1000" b="1" dirty="0">
                <a:solidFill>
                  <a:schemeClr val="tx1"/>
                </a:solidFill>
              </a:rPr>
            </a:br>
            <a:r>
              <a:rPr lang="fr-FR" sz="1000" b="1" dirty="0" smtClean="0">
                <a:solidFill>
                  <a:schemeClr val="tx1"/>
                </a:solidFill>
              </a:rPr>
              <a:t/>
            </a:r>
            <a:br>
              <a:rPr lang="fr-FR" sz="1000" b="1" dirty="0" smtClean="0">
                <a:solidFill>
                  <a:schemeClr val="tx1"/>
                </a:solidFill>
              </a:rPr>
            </a:br>
            <a:r>
              <a:rPr lang="fr-FR" sz="1000" b="1" dirty="0" smtClean="0">
                <a:solidFill>
                  <a:schemeClr val="tx1"/>
                </a:solidFill>
              </a:rPr>
              <a:t/>
            </a:r>
            <a:br>
              <a:rPr lang="fr-FR" sz="1000" b="1" dirty="0" smtClean="0">
                <a:solidFill>
                  <a:schemeClr val="tx1"/>
                </a:solidFill>
              </a:rPr>
            </a:br>
            <a:r>
              <a:rPr lang="fr-FR" sz="1000" b="1" dirty="0" smtClean="0">
                <a:solidFill>
                  <a:schemeClr val="tx1"/>
                </a:solidFill>
              </a:rPr>
              <a:t/>
            </a:r>
            <a:br>
              <a:rPr lang="fr-FR" sz="1000" b="1" dirty="0" smtClean="0">
                <a:solidFill>
                  <a:schemeClr val="tx1"/>
                </a:solidFill>
              </a:rPr>
            </a:br>
            <a:r>
              <a:rPr lang="fr-FR" sz="1000" b="1" dirty="0" smtClean="0">
                <a:solidFill>
                  <a:schemeClr val="tx1"/>
                </a:solidFill>
              </a:rPr>
              <a:t/>
            </a:r>
            <a:br>
              <a:rPr lang="fr-FR" sz="1000" b="1" dirty="0" smtClean="0">
                <a:solidFill>
                  <a:schemeClr val="tx1"/>
                </a:solidFill>
              </a:rPr>
            </a:br>
            <a:r>
              <a:rPr lang="fr-FR" sz="1000" b="1" dirty="0" smtClean="0">
                <a:solidFill>
                  <a:schemeClr val="tx1"/>
                </a:solidFill>
              </a:rPr>
              <a:t/>
            </a:r>
            <a:br>
              <a:rPr lang="fr-FR" sz="1000" b="1" dirty="0" smtClean="0">
                <a:solidFill>
                  <a:schemeClr val="tx1"/>
                </a:solidFill>
              </a:rPr>
            </a:br>
            <a:r>
              <a:rPr lang="fr-FR" sz="1000" b="1" dirty="0" smtClean="0">
                <a:solidFill>
                  <a:schemeClr val="tx1"/>
                </a:solidFill>
              </a:rPr>
              <a:t/>
            </a:r>
            <a:br>
              <a:rPr lang="fr-FR" sz="1000" b="1" dirty="0" smtClean="0">
                <a:solidFill>
                  <a:schemeClr val="tx1"/>
                </a:solidFill>
              </a:rPr>
            </a:br>
            <a:r>
              <a:rPr lang="fr-FR" sz="1000" b="1" dirty="0" smtClean="0">
                <a:solidFill>
                  <a:schemeClr val="tx1"/>
                </a:solidFill>
              </a:rPr>
              <a:t/>
            </a:r>
            <a:br>
              <a:rPr lang="fr-FR" sz="1000" b="1" dirty="0" smtClean="0">
                <a:solidFill>
                  <a:schemeClr val="tx1"/>
                </a:solidFill>
              </a:rPr>
            </a:br>
            <a:r>
              <a:rPr lang="fr-FR" sz="1000" b="1" dirty="0" smtClean="0">
                <a:solidFill>
                  <a:schemeClr val="tx1"/>
                </a:solidFill>
              </a:rPr>
              <a:t/>
            </a:r>
            <a:br>
              <a:rPr lang="fr-FR" sz="1000" b="1" dirty="0" smtClean="0">
                <a:solidFill>
                  <a:schemeClr val="tx1"/>
                </a:solidFill>
              </a:rPr>
            </a:br>
            <a:r>
              <a:rPr lang="fr-FR" sz="1000" b="1" dirty="0" smtClean="0">
                <a:solidFill>
                  <a:schemeClr val="tx1"/>
                </a:solidFill>
              </a:rPr>
              <a:t/>
            </a:r>
            <a:br>
              <a:rPr lang="fr-FR" sz="1000" b="1" dirty="0" smtClean="0">
                <a:solidFill>
                  <a:schemeClr val="tx1"/>
                </a:solidFill>
              </a:rPr>
            </a:br>
            <a:r>
              <a:rPr lang="fr-FR" sz="1000" b="1" dirty="0" smtClean="0">
                <a:solidFill>
                  <a:schemeClr val="tx1"/>
                </a:solidFill>
              </a:rPr>
              <a:t/>
            </a:r>
            <a:br>
              <a:rPr lang="fr-FR" sz="1000" b="1" dirty="0" smtClean="0">
                <a:solidFill>
                  <a:schemeClr val="tx1"/>
                </a:solidFill>
              </a:rPr>
            </a:br>
            <a:r>
              <a:rPr lang="fr-FR" sz="1000" b="1" dirty="0">
                <a:solidFill>
                  <a:schemeClr val="tx1"/>
                </a:solidFill>
              </a:rPr>
              <a:t/>
            </a:r>
            <a:br>
              <a:rPr lang="fr-FR" sz="1000" b="1" dirty="0">
                <a:solidFill>
                  <a:schemeClr val="tx1"/>
                </a:solidFill>
              </a:rPr>
            </a:br>
            <a:r>
              <a:rPr lang="fr-FR" sz="1000" b="1" dirty="0" smtClean="0">
                <a:solidFill>
                  <a:schemeClr val="tx1"/>
                </a:solidFill>
              </a:rPr>
              <a:t/>
            </a:r>
            <a:br>
              <a:rPr lang="fr-FR" sz="1000" b="1" dirty="0" smtClean="0">
                <a:solidFill>
                  <a:schemeClr val="tx1"/>
                </a:solidFill>
              </a:rPr>
            </a:br>
            <a:r>
              <a:rPr lang="fr-FR" sz="1000" b="1" dirty="0">
                <a:solidFill>
                  <a:schemeClr val="tx1"/>
                </a:solidFill>
              </a:rPr>
              <a:t/>
            </a:r>
            <a:br>
              <a:rPr lang="fr-FR" sz="1000" b="1" dirty="0">
                <a:solidFill>
                  <a:schemeClr val="tx1"/>
                </a:solidFill>
              </a:rPr>
            </a:br>
            <a:r>
              <a:rPr lang="fr-FR" sz="3600" b="1" dirty="0" err="1" smtClean="0">
                <a:solidFill>
                  <a:schemeClr val="tx1"/>
                </a:solidFill>
              </a:rPr>
              <a:t>Summary</a:t>
            </a: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000" b="1" dirty="0" smtClean="0"/>
              <a:t> </a:t>
            </a: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000" b="1" dirty="0" smtClean="0"/>
              <a:t> </a:t>
            </a: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en-US" sz="2800" b="1" dirty="0">
                <a:solidFill>
                  <a:schemeClr val="tx1"/>
                </a:solidFill>
              </a:rPr>
              <a:t/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/>
            </a:r>
            <a:br>
              <a:rPr lang="en-US" sz="2800" b="1" dirty="0" smtClean="0">
                <a:solidFill>
                  <a:schemeClr val="tx1"/>
                </a:solidFill>
              </a:rPr>
            </a:br>
            <a:endParaRPr lang="fr-FR" sz="2800" dirty="0" smtClean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C3739EE0-7FCD-475F-9E49-B9B880DA8762}" type="slidenum">
              <a:rPr lang="fr-FR" altLang="en-US"/>
              <a:pPr>
                <a:defRPr/>
              </a:pPr>
              <a:t>2</a:t>
            </a:fld>
            <a:endParaRPr lang="fr-FR" altLang="en-US" dirty="0"/>
          </a:p>
        </p:txBody>
      </p:sp>
      <p:sp>
        <p:nvSpPr>
          <p:cNvPr id="3" name="Pentagone 2"/>
          <p:cNvSpPr/>
          <p:nvPr/>
        </p:nvSpPr>
        <p:spPr>
          <a:xfrm>
            <a:off x="508720" y="1721396"/>
            <a:ext cx="7850799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chemeClr val="bg1"/>
                </a:solidFill>
              </a:rPr>
              <a:t>1: </a:t>
            </a:r>
            <a:r>
              <a:rPr lang="en-US" sz="2400" b="1" dirty="0">
                <a:solidFill>
                  <a:schemeClr val="bg1"/>
                </a:solidFill>
              </a:rPr>
              <a:t>brief description of CNAAS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4" name="Pentagone 3"/>
          <p:cNvSpPr/>
          <p:nvPr/>
        </p:nvSpPr>
        <p:spPr>
          <a:xfrm>
            <a:off x="467544" y="2704356"/>
            <a:ext cx="7891975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</a:rPr>
              <a:t>2: Index Insurance Challenges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5" name="Pentagone 4"/>
          <p:cNvSpPr/>
          <p:nvPr/>
        </p:nvSpPr>
        <p:spPr>
          <a:xfrm>
            <a:off x="479815" y="3573016"/>
            <a:ext cx="7879704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</a:rPr>
              <a:t>3: Achieved results from Index Insurance experience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6" name="Pentagone 5"/>
          <p:cNvSpPr/>
          <p:nvPr/>
        </p:nvSpPr>
        <p:spPr>
          <a:xfrm>
            <a:off x="461357" y="4594414"/>
            <a:ext cx="7898162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</a:rPr>
              <a:t>4: Next steps to scale up Index Insurance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144"/>
          </a:xfrm>
          <a:ln>
            <a:solidFill>
              <a:schemeClr val="accent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ct val="112000"/>
              <a:tabLst>
                <a:tab pos="274638" algn="l"/>
                <a:tab pos="363538" algn="l"/>
                <a:tab pos="712788" algn="l"/>
                <a:tab pos="1250950" algn="l"/>
              </a:tabLst>
            </a:pPr>
            <a:r>
              <a:rPr lang="fr-FR" sz="3600" b="1" dirty="0" err="1" smtClean="0">
                <a:solidFill>
                  <a:schemeClr val="tx1"/>
                </a:solidFill>
              </a:rPr>
              <a:t>Brief</a:t>
            </a:r>
            <a:r>
              <a:rPr lang="fr-FR" sz="3600" b="1" dirty="0" smtClean="0">
                <a:solidFill>
                  <a:schemeClr val="tx1"/>
                </a:solidFill>
              </a:rPr>
              <a:t> description of CNAAS</a:t>
            </a: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000" b="1" dirty="0" smtClean="0"/>
              <a:t> </a:t>
            </a:r>
            <a:r>
              <a:rPr lang="fr-FR" sz="1800" b="1" dirty="0" smtClean="0"/>
              <a:t/>
            </a:r>
            <a:br>
              <a:rPr lang="fr-FR" sz="1800" b="1" dirty="0" smtClean="0"/>
            </a:br>
            <a:endParaRPr lang="fr-FR" sz="1400" dirty="0" smtClean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C3739EE0-7FCD-475F-9E49-B9B880DA8762}" type="slidenum">
              <a:rPr lang="fr-FR" altLang="en-US"/>
              <a:pPr>
                <a:defRPr/>
              </a:pPr>
              <a:t>3</a:t>
            </a:fld>
            <a:endParaRPr lang="fr-FR" altLang="en-US" dirty="0"/>
          </a:p>
        </p:txBody>
      </p:sp>
      <p:sp>
        <p:nvSpPr>
          <p:cNvPr id="2" name="Pentagone 1"/>
          <p:cNvSpPr/>
          <p:nvPr/>
        </p:nvSpPr>
        <p:spPr>
          <a:xfrm>
            <a:off x="539552" y="1798475"/>
            <a:ext cx="8136904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bg1"/>
                </a:solidFill>
              </a:rPr>
              <a:t>CNAAS </a:t>
            </a:r>
            <a:r>
              <a:rPr lang="en-US" b="1" dirty="0">
                <a:solidFill>
                  <a:schemeClr val="bg1"/>
                </a:solidFill>
              </a:rPr>
              <a:t>is </a:t>
            </a:r>
            <a:r>
              <a:rPr lang="en-US" b="1" dirty="0" smtClean="0">
                <a:solidFill>
                  <a:schemeClr val="bg1"/>
                </a:solidFill>
              </a:rPr>
              <a:t>an agricultural insurance company </a:t>
            </a:r>
            <a:r>
              <a:rPr lang="en-US" b="1" dirty="0">
                <a:solidFill>
                  <a:schemeClr val="bg1"/>
                </a:solidFill>
              </a:rPr>
              <a:t>created by Senegalese government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Pentagone 8"/>
          <p:cNvSpPr/>
          <p:nvPr/>
        </p:nvSpPr>
        <p:spPr>
          <a:xfrm>
            <a:off x="507097" y="3825044"/>
            <a:ext cx="8136904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CNAAS </a:t>
            </a:r>
            <a:r>
              <a:rPr lang="en-US" b="1" dirty="0">
                <a:solidFill>
                  <a:schemeClr val="bg1"/>
                </a:solidFill>
              </a:rPr>
              <a:t>it is built on public-private partnership model with the Senegalese insurers and farmers organizations around the state government.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10" name="Pentagone 9"/>
          <p:cNvSpPr/>
          <p:nvPr/>
        </p:nvSpPr>
        <p:spPr>
          <a:xfrm>
            <a:off x="501417" y="2888940"/>
            <a:ext cx="8136904" cy="5040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CNAAS </a:t>
            </a:r>
            <a:r>
              <a:rPr lang="en-US" b="1" dirty="0">
                <a:solidFill>
                  <a:schemeClr val="bg1"/>
                </a:solidFill>
              </a:rPr>
              <a:t>is a limited </a:t>
            </a:r>
            <a:r>
              <a:rPr lang="en-US" b="1" dirty="0" smtClean="0">
                <a:solidFill>
                  <a:schemeClr val="bg1"/>
                </a:solidFill>
              </a:rPr>
              <a:t>insurance company </a:t>
            </a:r>
            <a:r>
              <a:rPr lang="en-US" b="1" dirty="0">
                <a:solidFill>
                  <a:schemeClr val="bg1"/>
                </a:solidFill>
              </a:rPr>
              <a:t>with a capital of F.Cfa 1,500,000,000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12" name="Pentagone 11"/>
          <p:cNvSpPr/>
          <p:nvPr/>
        </p:nvSpPr>
        <p:spPr>
          <a:xfrm>
            <a:off x="559835" y="4977172"/>
            <a:ext cx="8136903" cy="7920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Senegalese </a:t>
            </a:r>
            <a:r>
              <a:rPr lang="en-US" b="1" dirty="0">
                <a:solidFill>
                  <a:schemeClr val="bg1"/>
                </a:solidFill>
              </a:rPr>
              <a:t>government subsidies premium for 50% and exempt CNAAS’s policies from value added tax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808613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144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tabLst>
                <a:tab pos="274638" algn="l"/>
                <a:tab pos="363538" algn="l"/>
                <a:tab pos="712788" algn="l"/>
                <a:tab pos="1250950" algn="l"/>
              </a:tabLst>
            </a:pPr>
            <a:r>
              <a:rPr lang="fr-FR" sz="3600" b="1" dirty="0" smtClean="0">
                <a:solidFill>
                  <a:schemeClr val="tx1"/>
                </a:solidFill>
              </a:rPr>
              <a:t>Index Insurance Challenges </a:t>
            </a:r>
            <a:r>
              <a:rPr lang="fr-FR" sz="1800" b="1" dirty="0" smtClean="0"/>
              <a:t/>
            </a:r>
            <a:br>
              <a:rPr lang="fr-FR" sz="1800" b="1" dirty="0" smtClean="0"/>
            </a:br>
            <a:endParaRPr lang="fr-FR" sz="1400" dirty="0" smtClean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C3739EE0-7FCD-475F-9E49-B9B880DA8762}" type="slidenum">
              <a:rPr lang="fr-FR" altLang="en-US"/>
              <a:pPr>
                <a:defRPr/>
              </a:pPr>
              <a:t>4</a:t>
            </a:fld>
            <a:endParaRPr lang="fr-F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87" y="3760788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llipse 1"/>
          <p:cNvSpPr/>
          <p:nvPr/>
        </p:nvSpPr>
        <p:spPr>
          <a:xfrm>
            <a:off x="665617" y="1988840"/>
            <a:ext cx="7817136" cy="1411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Prove </a:t>
            </a:r>
            <a:r>
              <a:rPr lang="en-US" b="1" dirty="0">
                <a:solidFill>
                  <a:schemeClr val="bg1"/>
                </a:solidFill>
              </a:rPr>
              <a:t>that Index insurance and </a:t>
            </a:r>
            <a:r>
              <a:rPr lang="en-US" b="1" dirty="0" err="1" smtClean="0">
                <a:solidFill>
                  <a:schemeClr val="bg1"/>
                </a:solidFill>
              </a:rPr>
              <a:t>microinsurance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are relevant answers for impact of climate change on Senegalese </a:t>
            </a:r>
            <a:r>
              <a:rPr lang="en-US" b="1" dirty="0" smtClean="0">
                <a:solidFill>
                  <a:schemeClr val="bg1"/>
                </a:solidFill>
              </a:rPr>
              <a:t>agriculture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683568" y="4869160"/>
            <a:ext cx="7817136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Convince </a:t>
            </a:r>
            <a:r>
              <a:rPr lang="en-US" b="1" dirty="0">
                <a:solidFill>
                  <a:schemeClr val="bg1"/>
                </a:solidFill>
              </a:rPr>
              <a:t>Senegalese farmers that agricultural insurance is the best way to </a:t>
            </a:r>
            <a:r>
              <a:rPr lang="en-US" b="1" dirty="0" smtClean="0">
                <a:solidFill>
                  <a:schemeClr val="bg1"/>
                </a:solidFill>
              </a:rPr>
              <a:t>strength </a:t>
            </a:r>
            <a:r>
              <a:rPr lang="en-US" b="1" dirty="0">
                <a:solidFill>
                  <a:schemeClr val="bg1"/>
                </a:solidFill>
              </a:rPr>
              <a:t>their resilience to negative climate change </a:t>
            </a:r>
            <a:r>
              <a:rPr lang="en-US" b="1" dirty="0" smtClean="0">
                <a:solidFill>
                  <a:schemeClr val="bg1"/>
                </a:solidFill>
              </a:rPr>
              <a:t>impact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511122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144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tabLst>
                <a:tab pos="274638" algn="l"/>
                <a:tab pos="363538" algn="l"/>
                <a:tab pos="712788" algn="l"/>
                <a:tab pos="1250950" algn="l"/>
              </a:tabLst>
            </a:pPr>
            <a:r>
              <a:rPr lang="fr-FR" sz="3600" b="1" dirty="0" smtClean="0">
                <a:solidFill>
                  <a:schemeClr val="tx1"/>
                </a:solidFill>
              </a:rPr>
              <a:t>Index Insurance Challenges </a:t>
            </a:r>
            <a:r>
              <a:rPr lang="fr-FR" sz="1800" b="1" dirty="0" smtClean="0"/>
              <a:t/>
            </a:r>
            <a:br>
              <a:rPr lang="fr-FR" sz="1800" b="1" dirty="0" smtClean="0"/>
            </a:br>
            <a:endParaRPr lang="fr-FR" sz="1400" dirty="0" smtClean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C3739EE0-7FCD-475F-9E49-B9B880DA8762}" type="slidenum">
              <a:rPr lang="fr-FR" altLang="en-US" smtClean="0"/>
              <a:pPr>
                <a:defRPr/>
              </a:pPr>
              <a:t>5</a:t>
            </a:fld>
            <a:endParaRPr lang="fr-FR" alt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474" y="3796029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Ellipse 8"/>
          <p:cNvSpPr/>
          <p:nvPr/>
        </p:nvSpPr>
        <p:spPr>
          <a:xfrm>
            <a:off x="781070" y="4509120"/>
            <a:ext cx="758397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Learn </a:t>
            </a:r>
            <a:r>
              <a:rPr lang="en-US" b="1" dirty="0">
                <a:solidFill>
                  <a:schemeClr val="bg1"/>
                </a:solidFill>
              </a:rPr>
              <a:t>lessons from the pilot supported by the GIIF (Groundnut Weather Index Insurance) and other Partners as </a:t>
            </a:r>
            <a:r>
              <a:rPr lang="en-US" b="1" dirty="0" smtClean="0">
                <a:solidFill>
                  <a:schemeClr val="bg1"/>
                </a:solidFill>
              </a:rPr>
              <a:t>USAID, PAM, BOAD and others to </a:t>
            </a:r>
            <a:r>
              <a:rPr lang="en-US" b="1" dirty="0">
                <a:solidFill>
                  <a:schemeClr val="bg1"/>
                </a:solidFill>
              </a:rPr>
              <a:t>scale up agricultural </a:t>
            </a:r>
            <a:r>
              <a:rPr lang="en-US" b="1" dirty="0" smtClean="0">
                <a:solidFill>
                  <a:schemeClr val="bg1"/>
                </a:solidFill>
              </a:rPr>
              <a:t>insurance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81070" y="1916832"/>
            <a:ext cx="758397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Make </a:t>
            </a:r>
            <a:r>
              <a:rPr lang="en-US" b="1" dirty="0">
                <a:solidFill>
                  <a:schemeClr val="bg1"/>
                </a:solidFill>
              </a:rPr>
              <a:t>agricultural insurance available for more than 500,000 Senegalese farmers who are vulnerable and exposed to climate </a:t>
            </a:r>
            <a:r>
              <a:rPr lang="en-US" b="1" dirty="0" smtClean="0">
                <a:solidFill>
                  <a:schemeClr val="bg1"/>
                </a:solidFill>
              </a:rPr>
              <a:t>change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551773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96144"/>
          </a:xfrm>
          <a:ln>
            <a:solidFill>
              <a:schemeClr val="accent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ct val="112000"/>
              <a:tabLst>
                <a:tab pos="274638" algn="l"/>
                <a:tab pos="363538" algn="l"/>
                <a:tab pos="712788" algn="l"/>
                <a:tab pos="1250950" algn="l"/>
              </a:tabLst>
            </a:pPr>
            <a:r>
              <a:rPr lang="fr-FR" sz="3600" b="1" dirty="0" err="1" smtClean="0">
                <a:solidFill>
                  <a:schemeClr val="tx1"/>
                </a:solidFill>
              </a:rPr>
              <a:t>Achieved</a:t>
            </a:r>
            <a:r>
              <a:rPr lang="fr-FR" sz="3600" b="1" dirty="0" smtClean="0">
                <a:solidFill>
                  <a:schemeClr val="tx1"/>
                </a:solidFill>
              </a:rPr>
              <a:t> </a:t>
            </a:r>
            <a:r>
              <a:rPr lang="fr-FR" sz="3600" b="1" dirty="0" err="1" smtClean="0">
                <a:solidFill>
                  <a:schemeClr val="tx1"/>
                </a:solidFill>
              </a:rPr>
              <a:t>Results</a:t>
            </a: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000" b="1" dirty="0" smtClean="0"/>
              <a:t> </a:t>
            </a:r>
            <a:r>
              <a:rPr lang="fr-FR" sz="1800" b="1" dirty="0" smtClean="0"/>
              <a:t/>
            </a:r>
            <a:br>
              <a:rPr lang="fr-FR" sz="1800" b="1" dirty="0" smtClean="0"/>
            </a:br>
            <a:endParaRPr lang="fr-FR" sz="1400" dirty="0" smtClean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C3739EE0-7FCD-475F-9E49-B9B880DA8762}" type="slidenum">
              <a:rPr lang="fr-FR" altLang="en-US"/>
              <a:pPr>
                <a:defRPr/>
              </a:pPr>
              <a:t>6</a:t>
            </a:fld>
            <a:endParaRPr lang="fr-FR" altLang="en-US" dirty="0"/>
          </a:p>
        </p:txBody>
      </p:sp>
      <p:sp>
        <p:nvSpPr>
          <p:cNvPr id="2" name="Pentagone 1"/>
          <p:cNvSpPr/>
          <p:nvPr/>
        </p:nvSpPr>
        <p:spPr>
          <a:xfrm>
            <a:off x="622616" y="1782146"/>
            <a:ext cx="8136904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bg1"/>
                </a:solidFill>
              </a:rPr>
              <a:t>Senegalese Government is convinced that agricultural insurance must be supported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Pentagone 8"/>
          <p:cNvSpPr/>
          <p:nvPr/>
        </p:nvSpPr>
        <p:spPr>
          <a:xfrm>
            <a:off x="622616" y="3717032"/>
            <a:ext cx="8235891" cy="12889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A Community of stakeholders (State department of Finance &amp; Agriculture, Farmers organization, Technical &amp; Financial Partners, Reinsurers, </a:t>
            </a:r>
            <a:r>
              <a:rPr lang="en-US" b="1" dirty="0" err="1" smtClean="0">
                <a:solidFill>
                  <a:schemeClr val="bg1"/>
                </a:solidFill>
              </a:rPr>
              <a:t>Meteo</a:t>
            </a:r>
            <a:r>
              <a:rPr lang="en-US" b="1" dirty="0" smtClean="0">
                <a:solidFill>
                  <a:schemeClr val="bg1"/>
                </a:solidFill>
              </a:rPr>
              <a:t> Agency, Data Agency, Research Institute, Agronomist) committed to improve Index Insurance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10" name="Pentagone 9"/>
          <p:cNvSpPr/>
          <p:nvPr/>
        </p:nvSpPr>
        <p:spPr>
          <a:xfrm>
            <a:off x="622616" y="2888940"/>
            <a:ext cx="8136904" cy="5040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CIMA (UEMOA &amp; CEMAC insurance regulator) is convinced that agriculture insurance need support and move forward regulation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12" name="Pentagone 11"/>
          <p:cNvSpPr/>
          <p:nvPr/>
        </p:nvSpPr>
        <p:spPr>
          <a:xfrm>
            <a:off x="629107" y="5445224"/>
            <a:ext cx="8136903" cy="7920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Senegalese </a:t>
            </a:r>
            <a:r>
              <a:rPr lang="en-US" b="1" dirty="0">
                <a:solidFill>
                  <a:schemeClr val="bg1"/>
                </a:solidFill>
              </a:rPr>
              <a:t>government subsidies premium for 50% and exempt CNAAS’s policies from value added tax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976281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5" y="260648"/>
            <a:ext cx="8229600" cy="896144"/>
          </a:xfrm>
          <a:ln>
            <a:solidFill>
              <a:schemeClr val="accent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SzPct val="112000"/>
              <a:tabLst>
                <a:tab pos="274638" algn="l"/>
                <a:tab pos="363538" algn="l"/>
                <a:tab pos="712788" algn="l"/>
                <a:tab pos="1250950" algn="l"/>
              </a:tabLst>
            </a:pPr>
            <a:r>
              <a:rPr lang="fr-FR" sz="3600" b="1" dirty="0" err="1" smtClean="0">
                <a:solidFill>
                  <a:schemeClr val="tx1"/>
                </a:solidFill>
              </a:rPr>
              <a:t>Next</a:t>
            </a:r>
            <a:r>
              <a:rPr lang="fr-FR" sz="3600" b="1" dirty="0" smtClean="0">
                <a:solidFill>
                  <a:schemeClr val="tx1"/>
                </a:solidFill>
              </a:rPr>
              <a:t> </a:t>
            </a:r>
            <a:r>
              <a:rPr lang="fr-FR" sz="3600" b="1" dirty="0" err="1" smtClean="0">
                <a:solidFill>
                  <a:schemeClr val="tx1"/>
                </a:solidFill>
              </a:rPr>
              <a:t>Steps</a:t>
            </a:r>
            <a:r>
              <a:rPr lang="fr-FR" sz="3600" b="1" dirty="0" smtClean="0">
                <a:solidFill>
                  <a:schemeClr val="tx1"/>
                </a:solidFill>
              </a:rPr>
              <a:t> to </a:t>
            </a:r>
            <a:r>
              <a:rPr lang="fr-FR" sz="3600" b="1" dirty="0" err="1" smtClean="0">
                <a:solidFill>
                  <a:schemeClr val="tx1"/>
                </a:solidFill>
              </a:rPr>
              <a:t>scale</a:t>
            </a:r>
            <a:r>
              <a:rPr lang="fr-FR" sz="3600" b="1" dirty="0" smtClean="0">
                <a:solidFill>
                  <a:schemeClr val="tx1"/>
                </a:solidFill>
              </a:rPr>
              <a:t> up Index Insurance</a:t>
            </a:r>
            <a:r>
              <a:rPr lang="fr-FR" sz="1800" b="1" dirty="0" smtClean="0"/>
              <a:t/>
            </a:r>
            <a:br>
              <a:rPr lang="fr-FR" sz="1800" b="1" dirty="0" smtClean="0"/>
            </a:br>
            <a:endParaRPr lang="fr-FR" sz="1400" dirty="0" smtClean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C3739EE0-7FCD-475F-9E49-B9B880DA8762}" type="slidenum">
              <a:rPr lang="fr-FR" altLang="en-US"/>
              <a:pPr>
                <a:defRPr/>
              </a:pPr>
              <a:t>7</a:t>
            </a:fld>
            <a:endParaRPr lang="fr-FR" altLang="en-US" dirty="0"/>
          </a:p>
        </p:txBody>
      </p:sp>
      <p:sp>
        <p:nvSpPr>
          <p:cNvPr id="2" name="Pentagone 1"/>
          <p:cNvSpPr/>
          <p:nvPr/>
        </p:nvSpPr>
        <p:spPr>
          <a:xfrm>
            <a:off x="541381" y="1916832"/>
            <a:ext cx="8136904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bg1"/>
                </a:solidFill>
              </a:rPr>
              <a:t>Achieve the Index Insurance Market by covering more area with rain gauges and/or remote sensing and using mobile technology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Pentagone 9"/>
          <p:cNvSpPr/>
          <p:nvPr/>
        </p:nvSpPr>
        <p:spPr>
          <a:xfrm>
            <a:off x="539555" y="3717032"/>
            <a:ext cx="8136904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bg1"/>
                </a:solidFill>
              </a:rPr>
              <a:t>Take more initiative to </a:t>
            </a:r>
            <a:r>
              <a:rPr lang="en-US" b="1" dirty="0">
                <a:solidFill>
                  <a:schemeClr val="bg1"/>
                </a:solidFill>
              </a:rPr>
              <a:t>link rural credit with agricultural insurance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Pentagone 11"/>
          <p:cNvSpPr/>
          <p:nvPr/>
        </p:nvSpPr>
        <p:spPr>
          <a:xfrm>
            <a:off x="541382" y="5157192"/>
            <a:ext cx="8136903" cy="7920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Continue capacity building of farmers organization and awareness program toward farmers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5" name="Pentagone 4"/>
          <p:cNvSpPr/>
          <p:nvPr/>
        </p:nvSpPr>
        <p:spPr>
          <a:xfrm>
            <a:off x="541380" y="3032956"/>
            <a:ext cx="8136905" cy="5040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err="1"/>
              <a:t>Reinforce</a:t>
            </a:r>
            <a:r>
              <a:rPr lang="fr-FR" b="1" dirty="0"/>
              <a:t> </a:t>
            </a:r>
            <a:r>
              <a:rPr lang="fr-FR" b="1" dirty="0" err="1"/>
              <a:t>capacity</a:t>
            </a:r>
            <a:r>
              <a:rPr lang="fr-FR" b="1" dirty="0"/>
              <a:t> of local </a:t>
            </a:r>
            <a:r>
              <a:rPr lang="fr-FR" b="1" dirty="0" err="1"/>
              <a:t>resources</a:t>
            </a:r>
            <a:r>
              <a:rPr lang="fr-FR" b="1" dirty="0"/>
              <a:t> in </a:t>
            </a:r>
            <a:r>
              <a:rPr lang="fr-FR" b="1" dirty="0" err="1"/>
              <a:t>technical</a:t>
            </a:r>
            <a:r>
              <a:rPr lang="fr-FR" b="1" dirty="0"/>
              <a:t> index </a:t>
            </a:r>
            <a:r>
              <a:rPr lang="fr-FR" b="1" dirty="0" err="1"/>
              <a:t>calculation</a:t>
            </a:r>
            <a:r>
              <a:rPr lang="fr-FR" b="1" dirty="0"/>
              <a:t> and management</a:t>
            </a:r>
            <a:endParaRPr lang="fr-FR" dirty="0"/>
          </a:p>
        </p:txBody>
      </p:sp>
      <p:sp>
        <p:nvSpPr>
          <p:cNvPr id="6" name="Pentagone 5"/>
          <p:cNvSpPr/>
          <p:nvPr/>
        </p:nvSpPr>
        <p:spPr>
          <a:xfrm>
            <a:off x="539554" y="6093296"/>
            <a:ext cx="8136902" cy="5040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bg1"/>
                </a:solidFill>
              </a:rPr>
              <a:t>Evolution of regulation</a:t>
            </a:r>
            <a:endParaRPr lang="fr-FR" dirty="0"/>
          </a:p>
        </p:txBody>
      </p:sp>
      <p:sp>
        <p:nvSpPr>
          <p:cNvPr id="7" name="Pentagone 6"/>
          <p:cNvSpPr/>
          <p:nvPr/>
        </p:nvSpPr>
        <p:spPr>
          <a:xfrm>
            <a:off x="539555" y="4437112"/>
            <a:ext cx="8136902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bg1"/>
                </a:solidFill>
              </a:rPr>
              <a:t>Improving Reinsurance capacities and affordable premium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029858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928813"/>
            <a:ext cx="8443912" cy="314325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 YOUR ATTENTION</a:t>
            </a:r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C3739EE0-7FCD-475F-9E49-B9B880DA8762}" type="slidenum">
              <a:rPr lang="fr-FR" altLang="en-US"/>
              <a:pPr>
                <a:defRPr/>
              </a:pPr>
              <a:t>8</a:t>
            </a:fld>
            <a:endParaRPr lang="fr-FR" alt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</TotalTime>
  <Words>438</Words>
  <Application>Microsoft Office PowerPoint</Application>
  <PresentationFormat>On-screen Show (4:3)</PresentationFormat>
  <Paragraphs>92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Tw Cen MT</vt:lpstr>
      <vt:lpstr>Wingdings</vt:lpstr>
      <vt:lpstr>Wingdings 2</vt:lpstr>
      <vt:lpstr>Médian</vt:lpstr>
      <vt:lpstr>PARIS 2015 GLOBAL INDEX CONFERENCE </vt:lpstr>
      <vt:lpstr>                        Summary            </vt:lpstr>
      <vt:lpstr>Brief description of CNAAS   </vt:lpstr>
      <vt:lpstr>Index Insurance Challenges  </vt:lpstr>
      <vt:lpstr>Index Insurance Challenges  </vt:lpstr>
      <vt:lpstr>Achieved Results   </vt:lpstr>
      <vt:lpstr>Next Steps to scale up Index Insurance </vt:lpstr>
      <vt:lpstr>THANKS FOR YOUR ATTENTION</vt:lpstr>
    </vt:vector>
  </TitlesOfParts>
  <Company>CNAAS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de l'assurance agricole</dc:title>
  <dc:subject>Marrakech janvier 2014</dc:subject>
  <dc:creator>Pape Amadou NDIAYE</dc:creator>
  <cp:lastModifiedBy>Selin Konrat</cp:lastModifiedBy>
  <cp:revision>741</cp:revision>
  <dcterms:created xsi:type="dcterms:W3CDTF">2006-10-14T16:00:32Z</dcterms:created>
  <dcterms:modified xsi:type="dcterms:W3CDTF">2015-09-11T07:56:22Z</dcterms:modified>
</cp:coreProperties>
</file>