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8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9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0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1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2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1"/>
    <p:sldMasterId id="2147483774" r:id="rId2"/>
    <p:sldMasterId id="2147483791" r:id="rId3"/>
    <p:sldMasterId id="2147483809" r:id="rId4"/>
    <p:sldMasterId id="2147483825" r:id="rId5"/>
    <p:sldMasterId id="2147483841" r:id="rId6"/>
    <p:sldMasterId id="2147483857" r:id="rId7"/>
    <p:sldMasterId id="2147483875" r:id="rId8"/>
    <p:sldMasterId id="2147483891" r:id="rId9"/>
    <p:sldMasterId id="2147483907" r:id="rId10"/>
    <p:sldMasterId id="2147483923" r:id="rId11"/>
    <p:sldMasterId id="2147483939" r:id="rId12"/>
    <p:sldMasterId id="2147483955" r:id="rId13"/>
  </p:sldMasterIdLst>
  <p:notesMasterIdLst>
    <p:notesMasterId r:id="rId22"/>
  </p:notesMasterIdLst>
  <p:handoutMasterIdLst>
    <p:handoutMasterId r:id="rId23"/>
  </p:handoutMasterIdLst>
  <p:sldIdLst>
    <p:sldId id="616" r:id="rId14"/>
    <p:sldId id="754" r:id="rId15"/>
    <p:sldId id="761" r:id="rId16"/>
    <p:sldId id="765" r:id="rId17"/>
    <p:sldId id="766" r:id="rId18"/>
    <p:sldId id="748" r:id="rId19"/>
    <p:sldId id="767" r:id="rId20"/>
    <p:sldId id="756" r:id="rId2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0">
          <p15:clr>
            <a:srgbClr val="A4A3A4"/>
          </p15:clr>
        </p15:guide>
        <p15:guide id="2" orient="horz" pos="4226">
          <p15:clr>
            <a:srgbClr val="A4A3A4"/>
          </p15:clr>
        </p15:guide>
        <p15:guide id="3" orient="horz" pos="1997">
          <p15:clr>
            <a:srgbClr val="A4A3A4"/>
          </p15:clr>
        </p15:guide>
        <p15:guide id="4" orient="horz" pos="1523">
          <p15:clr>
            <a:srgbClr val="A4A3A4"/>
          </p15:clr>
        </p15:guide>
        <p15:guide id="5" orient="horz" pos="4088">
          <p15:clr>
            <a:srgbClr val="A4A3A4"/>
          </p15:clr>
        </p15:guide>
        <p15:guide id="6" orient="horz" pos="4246">
          <p15:clr>
            <a:srgbClr val="A4A3A4"/>
          </p15:clr>
        </p15:guide>
        <p15:guide id="7" orient="horz" pos="2336">
          <p15:clr>
            <a:srgbClr val="A4A3A4"/>
          </p15:clr>
        </p15:guide>
        <p15:guide id="8" orient="horz" pos="3242">
          <p15:clr>
            <a:srgbClr val="A4A3A4"/>
          </p15:clr>
        </p15:guide>
        <p15:guide id="9" orient="horz" pos="3768">
          <p15:clr>
            <a:srgbClr val="A4A3A4"/>
          </p15:clr>
        </p15:guide>
        <p15:guide id="10" orient="horz" pos="718">
          <p15:clr>
            <a:srgbClr val="A4A3A4"/>
          </p15:clr>
        </p15:guide>
        <p15:guide id="11" orient="horz" pos="4105">
          <p15:clr>
            <a:srgbClr val="A4A3A4"/>
          </p15:clr>
        </p15:guide>
        <p15:guide id="12" orient="horz" pos="4143">
          <p15:clr>
            <a:srgbClr val="A4A3A4"/>
          </p15:clr>
        </p15:guide>
        <p15:guide id="13" orient="horz" pos="3318">
          <p15:clr>
            <a:srgbClr val="A4A3A4"/>
          </p15:clr>
        </p15:guide>
        <p15:guide id="14" orient="horz" pos="2910">
          <p15:clr>
            <a:srgbClr val="A4A3A4"/>
          </p15:clr>
        </p15:guide>
        <p15:guide id="15" pos="2886">
          <p15:clr>
            <a:srgbClr val="A4A3A4"/>
          </p15:clr>
        </p15:guide>
        <p15:guide id="16" pos="5641">
          <p15:clr>
            <a:srgbClr val="A4A3A4"/>
          </p15:clr>
        </p15:guide>
        <p15:guide id="17" pos="1751">
          <p15:clr>
            <a:srgbClr val="A4A3A4"/>
          </p15:clr>
        </p15:guide>
        <p15:guide id="18" pos="5584">
          <p15:clr>
            <a:srgbClr val="A4A3A4"/>
          </p15:clr>
        </p15:guide>
        <p15:guide id="19" pos="2495">
          <p15:clr>
            <a:srgbClr val="A4A3A4"/>
          </p15:clr>
        </p15:guide>
        <p15:guide id="20" pos="3001">
          <p15:clr>
            <a:srgbClr val="A4A3A4"/>
          </p15:clr>
        </p15:guide>
        <p15:guide id="21" pos="5125">
          <p15:clr>
            <a:srgbClr val="A4A3A4"/>
          </p15:clr>
        </p15:guide>
        <p15:guide id="22" pos="1362">
          <p15:clr>
            <a:srgbClr val="A4A3A4"/>
          </p15:clr>
        </p15:guide>
        <p15:guide id="23" pos="25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65"/>
    <a:srgbClr val="3587B9"/>
    <a:srgbClr val="178168"/>
    <a:srgbClr val="3079A6"/>
    <a:srgbClr val="000000"/>
    <a:srgbClr val="9A9B9C"/>
    <a:srgbClr val="A0A1A2"/>
    <a:srgbClr val="A2A3A4"/>
    <a:srgbClr val="5FC6C9"/>
    <a:srgbClr val="77C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7" autoAdjust="0"/>
    <p:restoredTop sz="83233" autoAdjust="0"/>
  </p:normalViewPr>
  <p:slideViewPr>
    <p:cSldViewPr snapToGrid="0" showGuides="1">
      <p:cViewPr varScale="1">
        <p:scale>
          <a:sx n="73" d="100"/>
          <a:sy n="73" d="100"/>
        </p:scale>
        <p:origin x="1944" y="54"/>
      </p:cViewPr>
      <p:guideLst>
        <p:guide orient="horz" pos="2470"/>
        <p:guide orient="horz" pos="4226"/>
        <p:guide orient="horz" pos="1997"/>
        <p:guide orient="horz" pos="1523"/>
        <p:guide orient="horz" pos="4088"/>
        <p:guide orient="horz" pos="4246"/>
        <p:guide orient="horz" pos="2336"/>
        <p:guide orient="horz" pos="3242"/>
        <p:guide orient="horz" pos="3768"/>
        <p:guide orient="horz" pos="718"/>
        <p:guide orient="horz" pos="4105"/>
        <p:guide orient="horz" pos="4143"/>
        <p:guide orient="horz" pos="3318"/>
        <p:guide orient="horz" pos="2910"/>
        <p:guide pos="2886"/>
        <p:guide pos="5641"/>
        <p:guide pos="1751"/>
        <p:guide pos="5584"/>
        <p:guide pos="2495"/>
        <p:guide pos="3001"/>
        <p:guide pos="5125"/>
        <p:guide pos="1362"/>
        <p:guide pos="2552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-3828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621330\AppData\Local\Microsoft\Windows\Temporary%20Internet%20Files\Content.Outlook\1GL22IH4\secheresse%20cout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28575">
              <a:solidFill>
                <a:srgbClr val="034E65"/>
              </a:solidFill>
            </a:ln>
          </c:spPr>
          <c:marker>
            <c:symbol val="none"/>
          </c:marker>
          <c:xVal>
            <c:numRef>
              <c:f>Feuil1!$D$11:$D$52</c:f>
              <c:numCache>
                <c:formatCode>General</c:formatCode>
                <c:ptCount val="42"/>
                <c:pt idx="0">
                  <c:v>0</c:v>
                </c:pt>
                <c:pt idx="1">
                  <c:v>4</c:v>
                </c:pt>
                <c:pt idx="2">
                  <c:v>4.05</c:v>
                </c:pt>
                <c:pt idx="3">
                  <c:v>4.0999999999999996</c:v>
                </c:pt>
                <c:pt idx="4">
                  <c:v>4.1500000000000004</c:v>
                </c:pt>
                <c:pt idx="5">
                  <c:v>4.2</c:v>
                </c:pt>
                <c:pt idx="6">
                  <c:v>4.25</c:v>
                </c:pt>
                <c:pt idx="7">
                  <c:v>4.3</c:v>
                </c:pt>
                <c:pt idx="8">
                  <c:v>4.3499999999999996</c:v>
                </c:pt>
                <c:pt idx="9">
                  <c:v>4.4000000000000004</c:v>
                </c:pt>
                <c:pt idx="10">
                  <c:v>4.45</c:v>
                </c:pt>
                <c:pt idx="11">
                  <c:v>4.5</c:v>
                </c:pt>
                <c:pt idx="12">
                  <c:v>4.55</c:v>
                </c:pt>
                <c:pt idx="13">
                  <c:v>4.5999999999999996</c:v>
                </c:pt>
                <c:pt idx="14">
                  <c:v>4.6500000000000004</c:v>
                </c:pt>
                <c:pt idx="15">
                  <c:v>4.7</c:v>
                </c:pt>
                <c:pt idx="16">
                  <c:v>4.75</c:v>
                </c:pt>
                <c:pt idx="17">
                  <c:v>4.8</c:v>
                </c:pt>
                <c:pt idx="18">
                  <c:v>4.8499999999999996</c:v>
                </c:pt>
                <c:pt idx="19">
                  <c:v>4.9000000000000004</c:v>
                </c:pt>
                <c:pt idx="20">
                  <c:v>4.95</c:v>
                </c:pt>
                <c:pt idx="21">
                  <c:v>5</c:v>
                </c:pt>
                <c:pt idx="22">
                  <c:v>5.05</c:v>
                </c:pt>
                <c:pt idx="23">
                  <c:v>5.0999999999999996</c:v>
                </c:pt>
                <c:pt idx="24">
                  <c:v>5.15</c:v>
                </c:pt>
                <c:pt idx="25">
                  <c:v>5.2</c:v>
                </c:pt>
                <c:pt idx="26">
                  <c:v>5.25</c:v>
                </c:pt>
                <c:pt idx="27">
                  <c:v>5.3</c:v>
                </c:pt>
                <c:pt idx="28">
                  <c:v>5.35</c:v>
                </c:pt>
                <c:pt idx="29">
                  <c:v>5.4</c:v>
                </c:pt>
                <c:pt idx="30">
                  <c:v>5.45</c:v>
                </c:pt>
                <c:pt idx="31">
                  <c:v>5.4999999999999902</c:v>
                </c:pt>
                <c:pt idx="32">
                  <c:v>5.5499999999999901</c:v>
                </c:pt>
                <c:pt idx="33">
                  <c:v>5.5999999999999899</c:v>
                </c:pt>
                <c:pt idx="34">
                  <c:v>5.6499999999999897</c:v>
                </c:pt>
                <c:pt idx="35">
                  <c:v>5.6999999999999904</c:v>
                </c:pt>
                <c:pt idx="36">
                  <c:v>5.7499999999999902</c:v>
                </c:pt>
                <c:pt idx="37">
                  <c:v>5.7999999999999901</c:v>
                </c:pt>
                <c:pt idx="38">
                  <c:v>5.8499999999999899</c:v>
                </c:pt>
                <c:pt idx="39">
                  <c:v>5.8999999999999897</c:v>
                </c:pt>
                <c:pt idx="40">
                  <c:v>5.9499999999999904</c:v>
                </c:pt>
                <c:pt idx="41">
                  <c:v>5.9999999999999902</c:v>
                </c:pt>
              </c:numCache>
            </c:numRef>
          </c:xVal>
          <c:yVal>
            <c:numRef>
              <c:f>Feuil1!$E$11:$E$52</c:f>
              <c:numCache>
                <c:formatCode>General</c:formatCode>
                <c:ptCount val="42"/>
                <c:pt idx="0">
                  <c:v>0</c:v>
                </c:pt>
                <c:pt idx="1">
                  <c:v>50</c:v>
                </c:pt>
                <c:pt idx="2">
                  <c:v>54.258508249851474</c:v>
                </c:pt>
                <c:pt idx="3">
                  <c:v>58.862829551597024</c:v>
                </c:pt>
                <c:pt idx="4">
                  <c:v>63.857868831656482</c:v>
                </c:pt>
                <c:pt idx="5">
                  <c:v>69.276782016511149</c:v>
                </c:pt>
                <c:pt idx="6">
                  <c:v>75.155538610521987</c:v>
                </c:pt>
                <c:pt idx="7">
                  <c:v>81.533160453259072</c:v>
                </c:pt>
                <c:pt idx="8">
                  <c:v>88.451980737534058</c:v>
                </c:pt>
                <c:pt idx="9">
                  <c:v>95.957925007436373</c:v>
                </c:pt>
                <c:pt idx="10">
                  <c:v>104.10081600157369</c:v>
                </c:pt>
                <c:pt idx="11">
                  <c:v>112.93470436499817</c:v>
                </c:pt>
                <c:pt idx="12">
                  <c:v>122.5182274250064</c:v>
                </c:pt>
                <c:pt idx="13">
                  <c:v>132.91499841228469</c:v>
                </c:pt>
                <c:pt idx="14">
                  <c:v>144.19402871096307</c:v>
                </c:pt>
                <c:pt idx="15">
                  <c:v>156.43018594037247</c:v>
                </c:pt>
                <c:pt idx="16">
                  <c:v>169.70469090915304</c:v>
                </c:pt>
                <c:pt idx="17">
                  <c:v>184.10565674037431</c:v>
                </c:pt>
                <c:pt idx="18">
                  <c:v>199.72867374626261</c:v>
                </c:pt>
                <c:pt idx="19">
                  <c:v>216.67744393479484</c:v>
                </c:pt>
                <c:pt idx="20">
                  <c:v>235.06446935987157</c:v>
                </c:pt>
                <c:pt idx="21">
                  <c:v>255.01179888417911</c:v>
                </c:pt>
                <c:pt idx="22">
                  <c:v>276.65183831158254</c:v>
                </c:pt>
                <c:pt idx="23">
                  <c:v>300.12822926651762</c:v>
                </c:pt>
                <c:pt idx="24">
                  <c:v>325.59680265419058</c:v>
                </c:pt>
                <c:pt idx="25">
                  <c:v>353.22661303042833</c:v>
                </c:pt>
                <c:pt idx="26">
                  <c:v>383.20106074709383</c:v>
                </c:pt>
                <c:pt idx="27">
                  <c:v>415.71910932160699</c:v>
                </c:pt>
                <c:pt idx="28">
                  <c:v>450.99660611119856</c:v>
                </c:pt>
                <c:pt idx="29">
                  <c:v>489.26771505821654</c:v>
                </c:pt>
                <c:pt idx="30">
                  <c:v>530.78647101673641</c:v>
                </c:pt>
                <c:pt idx="31">
                  <c:v>575.82846597771834</c:v>
                </c:pt>
                <c:pt idx="32">
                  <c:v>624.69267838554708</c:v>
                </c:pt>
                <c:pt idx="33">
                  <c:v>677.70345768840161</c:v>
                </c:pt>
                <c:pt idx="34">
                  <c:v>735.2126772956301</c:v>
                </c:pt>
                <c:pt idx="35">
                  <c:v>797.60207023281964</c:v>
                </c:pt>
                <c:pt idx="36">
                  <c:v>865.28576299817109</c:v>
                </c:pt>
                <c:pt idx="37">
                  <c:v>938.71302443933951</c:v>
                </c:pt>
                <c:pt idx="38">
                  <c:v>1018.3712478971116</c:v>
                </c:pt>
                <c:pt idx="39">
                  <c:v>1104.7891864107567</c:v>
                </c:pt>
                <c:pt idx="40">
                  <c:v>1198.5404624595822</c:v>
                </c:pt>
                <c:pt idx="41">
                  <c:v>1300.2473755375274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07088"/>
        <c:axId val="182258976"/>
      </c:scatterChart>
      <c:valAx>
        <c:axId val="5507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2258976"/>
        <c:crosses val="autoZero"/>
        <c:crossBetween val="midCat"/>
      </c:valAx>
      <c:valAx>
        <c:axId val="182258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34E65"/>
                </a:solidFill>
              </a:defRPr>
            </a:pPr>
            <a:endParaRPr lang="en-US"/>
          </a:p>
        </c:txPr>
        <c:crossAx val="55070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Century Gothic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97110-58D1-4B08-BE59-907D76DEA1EA}" type="datetimeFigureOut">
              <a:rPr lang="fr-FR" smtClean="0">
                <a:latin typeface="Century Gothic" pitchFamily="34" charset="0"/>
              </a:rPr>
              <a:pPr/>
              <a:t>11/09/2015</a:t>
            </a:fld>
            <a:endParaRPr lang="fr-FR" dirty="0">
              <a:latin typeface="Century Gothic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Century Gothic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20653-8663-42A7-A389-D0316F5AB622}" type="slidenum">
              <a:rPr lang="fr-FR" smtClean="0">
                <a:latin typeface="Century Gothic" pitchFamily="34" charset="0"/>
              </a:rPr>
              <a:pPr/>
              <a:t>‹#›</a:t>
            </a:fld>
            <a:endParaRPr lang="fr-FR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5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FDCDEFE6-5B54-4838-86E6-97123BEF1300}" type="datetimeFigureOut">
              <a:rPr lang="fr-FR" smtClean="0"/>
              <a:pPr/>
              <a:t>11/09/2015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903BB967-652B-44E3-AC85-B50B589029D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9072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To change the logo in the </a:t>
            </a:r>
            <a:r>
              <a:rPr lang="en-US" sz="1000" kern="120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footer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, go to the </a:t>
            </a:r>
            <a:r>
              <a:rPr lang="en-US" sz="1000" b="1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VIEW menu &gt; Master &gt; Slide Master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, and replace the existing logo by your entity's logo.</a:t>
            </a:r>
          </a:p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To edit the confidentiality level, go to the </a:t>
            </a:r>
            <a:r>
              <a:rPr lang="en-US" sz="1000" b="1" kern="120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INSERT</a:t>
            </a:r>
            <a:r>
              <a:rPr lang="en-US" sz="1000" b="1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US" sz="1000" b="1" kern="120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menu</a:t>
            </a:r>
            <a:r>
              <a:rPr lang="en-US" sz="1000" b="1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&gt; Header and footer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, and fill in the desired level.</a:t>
            </a:r>
            <a:endParaRPr lang="en-US" sz="1000" kern="1200" dirty="0">
              <a:solidFill>
                <a:schemeClr val="tx1"/>
              </a:solidFill>
              <a:effectLst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2008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1179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6812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>
                <a:solidFill>
                  <a:prstClr val="black"/>
                </a:solidFill>
                <a:cs typeface="Arial" pitchFamily="34" charset="0"/>
              </a:rPr>
              <a:t>One study in East Africa found that the cost of a drought to households increases from $0 to $50 per household if support is delayed by four months after harvest and to $1,300 if support is delayed by six months or more due to the impact on children and distress sales of livestock and other property.¹ (from the world bank group)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845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25" lvl="1" indent="-174625" defTabSz="457200">
              <a:buClr>
                <a:srgbClr val="4977B6"/>
              </a:buClr>
              <a:buBlip>
                <a:blip r:embed="rId3"/>
              </a:buBlip>
            </a:pPr>
            <a:r>
              <a:rPr lang="en-US" sz="1600" b="1" dirty="0" smtClean="0">
                <a:solidFill>
                  <a:prstClr val="black"/>
                </a:solidFill>
                <a:cs typeface="Arial" pitchFamily="34" charset="0"/>
              </a:rPr>
              <a:t>Index insurance is new in most markets and still not fully understood  </a:t>
            </a:r>
          </a:p>
          <a:p>
            <a:pPr marL="174625" lvl="1" indent="-174625" defTabSz="457200">
              <a:buClr>
                <a:srgbClr val="4977B6"/>
              </a:buClr>
              <a:buBlip>
                <a:blip r:embed="rId3"/>
              </a:buBlip>
            </a:pPr>
            <a:endParaRPr lang="en-US" sz="16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marL="174625" lvl="1" indent="-174625" defTabSz="457200">
              <a:buClr>
                <a:srgbClr val="4977B6"/>
              </a:buClr>
              <a:buBlip>
                <a:blip r:embed="rId3"/>
              </a:buBlip>
            </a:pPr>
            <a:r>
              <a:rPr lang="en-US" sz="1600" b="1" dirty="0" smtClean="0">
                <a:solidFill>
                  <a:prstClr val="black"/>
                </a:solidFill>
                <a:cs typeface="Arial" pitchFamily="34" charset="0"/>
              </a:rPr>
              <a:t>Need for mathematical comprehension and financial literacy </a:t>
            </a:r>
          </a:p>
          <a:p>
            <a:pPr marL="174625" lvl="1" indent="-174625" defTabSz="457200">
              <a:buClr>
                <a:srgbClr val="4977B6"/>
              </a:buClr>
              <a:buBlip>
                <a:blip r:embed="rId3"/>
              </a:buBlip>
            </a:pPr>
            <a:endParaRPr lang="en-US" sz="16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marL="174625" lvl="1" indent="-174625" defTabSz="457200">
              <a:buClr>
                <a:srgbClr val="4977B6"/>
              </a:buClr>
              <a:buBlip>
                <a:blip r:embed="rId3"/>
              </a:buBlip>
            </a:pPr>
            <a:r>
              <a:rPr lang="en-US" sz="1600" b="1" dirty="0" smtClean="0">
                <a:solidFill>
                  <a:prstClr val="black"/>
                </a:solidFill>
                <a:cs typeface="Arial" pitchFamily="34" charset="0"/>
              </a:rPr>
              <a:t>Need to build trust in the product and the local banks/insurers  </a:t>
            </a:r>
          </a:p>
          <a:p>
            <a:pPr marL="174625" lvl="1" indent="-174625" defTabSz="457200">
              <a:buClr>
                <a:srgbClr val="4977B6"/>
              </a:buClr>
              <a:buBlip>
                <a:blip r:embed="rId3"/>
              </a:buBlip>
            </a:pPr>
            <a:endParaRPr lang="en-US" sz="16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marL="174625" lvl="1" indent="-174625" defTabSz="457200">
              <a:buClr>
                <a:srgbClr val="4977B6"/>
              </a:buClr>
              <a:buBlip>
                <a:blip r:embed="rId3"/>
              </a:buBlip>
            </a:pPr>
            <a:r>
              <a:rPr lang="en-US" sz="1600" b="1" dirty="0" smtClean="0">
                <a:solidFill>
                  <a:prstClr val="black"/>
                </a:solidFill>
                <a:cs typeface="Arial" pitchFamily="34" charset="0"/>
              </a:rPr>
              <a:t>All stakeholders must</a:t>
            </a:r>
            <a:r>
              <a:rPr lang="en-US" sz="1600" b="1" baseline="0" dirty="0" smtClean="0">
                <a:solidFill>
                  <a:prstClr val="black"/>
                </a:solidFill>
                <a:cs typeface="Arial" pitchFamily="34" charset="0"/>
              </a:rPr>
              <a:t> be at ease . We train the trainer and partner with a third part to ensure that there is a good enough understanding of the product. </a:t>
            </a:r>
            <a:endParaRPr lang="en-US" sz="1600" b="1" dirty="0" smtClean="0">
              <a:solidFill>
                <a:prstClr val="black"/>
              </a:solidFill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2740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25" lvl="1" indent="-174625" defTabSz="457200">
              <a:spcBef>
                <a:spcPct val="20000"/>
              </a:spcBef>
              <a:buClr>
                <a:srgbClr val="4977B6"/>
              </a:buClr>
              <a:buBlip>
                <a:blip r:embed="rId3"/>
              </a:buBlip>
            </a:pPr>
            <a:r>
              <a:rPr lang="en-US" sz="1600" b="1" dirty="0" smtClean="0">
                <a:solidFill>
                  <a:prstClr val="black"/>
                </a:solidFill>
                <a:cs typeface="Arial" pitchFamily="34" charset="0"/>
              </a:rPr>
              <a:t>Improvements in technology lead to more affordable  premiums because the insurance company is able to quantify more accurately the probabilities of payout and is covering less risk   </a:t>
            </a:r>
          </a:p>
          <a:p>
            <a:pPr marL="174625" lvl="1" indent="-174625" defTabSz="457200">
              <a:spcBef>
                <a:spcPct val="20000"/>
              </a:spcBef>
              <a:buClr>
                <a:srgbClr val="4977B6"/>
              </a:buClr>
              <a:buBlip>
                <a:blip r:embed="rId3"/>
              </a:buBlip>
            </a:pPr>
            <a:r>
              <a:rPr lang="en-US" sz="1600" b="1" dirty="0" smtClean="0">
                <a:solidFill>
                  <a:prstClr val="black"/>
                </a:solidFill>
                <a:cs typeface="Arial" pitchFamily="34" charset="0"/>
              </a:rPr>
              <a:t>More benefits as there is more data worldwide</a:t>
            </a:r>
          </a:p>
          <a:p>
            <a:pPr marL="174625" lvl="1" indent="-174625" defTabSz="457200">
              <a:spcBef>
                <a:spcPct val="20000"/>
              </a:spcBef>
              <a:buClr>
                <a:srgbClr val="4977B6"/>
              </a:buClr>
              <a:buBlip>
                <a:blip r:embed="rId3"/>
              </a:buBlip>
            </a:pPr>
            <a:r>
              <a:rPr lang="en-US" sz="1600" b="1" dirty="0" smtClean="0">
                <a:solidFill>
                  <a:prstClr val="black"/>
                </a:solidFill>
                <a:cs typeface="Arial" pitchFamily="34" charset="0"/>
              </a:rPr>
              <a:t>Use of data science to combine consulting and insurance  </a:t>
            </a:r>
          </a:p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fr-F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792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fr-F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0736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itchFamily="34" charset="0"/>
            </a:endParaRP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5194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pPr algn="l"/>
            <a:r>
              <a:rPr lang="fr-FR" dirty="0" smtClean="0"/>
              <a:t>MENTION DE CONFIDENTIALITÉ</a:t>
            </a:r>
            <a:endParaRPr lang="fr-FR" dirty="0"/>
          </a:p>
        </p:txBody>
      </p:sp>
      <p:pic>
        <p:nvPicPr>
          <p:cNvPr id="9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336" y="6340399"/>
            <a:ext cx="1151884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79913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‹#›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  I  30 Septembre 2014 </a:t>
            </a:r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252362482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es-ES" smtClean="0"/>
              <a:t>Haga clic en el icono para agregar una tabla</a:t>
            </a:r>
            <a:endParaRPr 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3221629764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 smtClean="0"/>
              <a:t>Haga clic en el icono para agregar un gráfico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 smtClean="0"/>
              <a:t>Haga clic en el icono para agregar un gráfico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79033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 smtClean="0"/>
              <a:t>Haga clic en el icono para agregar un gráfico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 smtClean="0"/>
              <a:t>Haga clic en el icono para agregar un gráfico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 smtClean="0"/>
              <a:t>Haga clic en el icono para agregar un gráfico</a:t>
            </a:r>
            <a:endParaRPr lang="fr-FR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 smtClean="0"/>
              <a:t>Haga clic en el icono para agregar un gráfico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4049490591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 smtClean="0"/>
              <a:t>Haga clic en el icono para agregar un gráfico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9790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62383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09171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29764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15489-69B3-4524-9CB2-7685A7C77A23}" type="slidenum">
              <a:rPr lang="fr-FR">
                <a:solidFill>
                  <a:srgbClr val="004563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45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45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5597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83225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5194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pPr algn="l"/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9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336" y="6340399"/>
            <a:ext cx="1151884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91539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‹#›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Titre de la présentation  I  30 Septembre 2014 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0370457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74694422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45730424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4384862" y="6459545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305050" y="6533737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1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36" y="6355560"/>
            <a:ext cx="114150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048011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9" name="Parallélogramme 18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0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36" y="6355560"/>
            <a:ext cx="114150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993046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653287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51041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fr-FR" smtClean="0"/>
              <a:t>Cliquez sur l'icône pour ajouter un tableau</a:t>
            </a:r>
            <a:endParaRPr 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4225187934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90244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127240203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39178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‹#›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/>
              <a:t>Titre de la présentation  I  30 Septembre 2014 </a:t>
            </a:r>
            <a:endParaRPr lang="fr-FR" dirty="0"/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088065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72588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51323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07032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A2B55-D9BA-4AF6-9712-3795ABF90633}" type="slidenum">
              <a:rPr lang="fr-FR">
                <a:solidFill>
                  <a:srgbClr val="004563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45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4563"/>
                </a:solidFill>
              </a:rPr>
              <a:t>P&amp;C </a:t>
            </a:r>
            <a:r>
              <a:rPr lang="fr-FR" err="1">
                <a:solidFill>
                  <a:srgbClr val="004563"/>
                </a:solidFill>
              </a:rPr>
              <a:t>Board</a:t>
            </a:r>
            <a:r>
              <a:rPr lang="fr-FR">
                <a:solidFill>
                  <a:srgbClr val="004563"/>
                </a:solidFill>
              </a:rPr>
              <a:t> - date</a:t>
            </a:r>
          </a:p>
        </p:txBody>
      </p:sp>
    </p:spTree>
    <p:extLst>
      <p:ext uri="{BB962C8B-B14F-4D97-AF65-F5344CB8AC3E}">
        <p14:creationId xmlns:p14="http://schemas.microsoft.com/office/powerpoint/2010/main" val="20528708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5194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pPr algn="l"/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9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336" y="6340399"/>
            <a:ext cx="1151884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956019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71568614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21226337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4384862" y="6459545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305050" y="6533737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1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36" y="6355560"/>
            <a:ext cx="114150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887634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9" name="Parallélogramme 18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0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36" y="6355560"/>
            <a:ext cx="114150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475600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1211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‹#›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/>
              <a:t>Titre de la présentation  I  30 Septembre 2014 </a:t>
            </a:r>
            <a:endParaRPr lang="fr-FR" dirty="0"/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4533578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90783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fr-FR" smtClean="0"/>
              <a:t>Cliquez sur l'icône pour ajouter un tableau</a:t>
            </a:r>
            <a:endParaRPr 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4054527005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90796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218932575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49706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708181"/>
      </p:ext>
    </p:extLst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424657"/>
      </p:ext>
    </p:extLst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93576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A2B55-D9BA-4AF6-9712-3795ABF90633}" type="slidenum">
              <a:rPr lang="fr-FR">
                <a:solidFill>
                  <a:srgbClr val="004563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45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4563"/>
                </a:solidFill>
              </a:rPr>
              <a:t>P&amp;C </a:t>
            </a:r>
            <a:r>
              <a:rPr lang="fr-FR" err="1">
                <a:solidFill>
                  <a:srgbClr val="004563"/>
                </a:solidFill>
              </a:rPr>
              <a:t>Board</a:t>
            </a:r>
            <a:r>
              <a:rPr lang="fr-FR">
                <a:solidFill>
                  <a:srgbClr val="004563"/>
                </a:solidFill>
              </a:rPr>
              <a:t> - date</a:t>
            </a:r>
          </a:p>
        </p:txBody>
      </p:sp>
    </p:spTree>
    <p:extLst>
      <p:ext uri="{BB962C8B-B14F-4D97-AF65-F5344CB8AC3E}">
        <p14:creationId xmlns:p14="http://schemas.microsoft.com/office/powerpoint/2010/main" val="115496779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5194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pPr algn="l"/>
            <a:r>
              <a:rPr lang="fr-FR" smtClean="0">
                <a:solidFill>
                  <a:srgbClr val="E40A38"/>
                </a:solidFill>
              </a:rPr>
              <a:t>CONFIDENTIALITY LEVEL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1026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336" y="6340399"/>
            <a:ext cx="1151884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94767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‹#›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  I  30 Septembre 2014 </a:t>
            </a:r>
            <a:endParaRPr lang="fr-FR" dirty="0"/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6971429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36485174"/>
      </p:ext>
    </p:extLst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52054956"/>
      </p:ext>
    </p:extLst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4661087" y="6459545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343150" y="6533737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CONFIDENTIALITY LEVEL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2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36" y="6355560"/>
            <a:ext cx="114150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521371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9" name="Parallélogramme 18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CONFIDENTIALITY LEVEL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2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36" y="6355560"/>
            <a:ext cx="114150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323312"/>
      </p:ext>
    </p:extLst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>
                <a:solidFill>
                  <a:srgbClr val="004563"/>
                </a:solidFill>
              </a:rPr>
              <a:t>PARAMETRIC INSURANCE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CONFIDENTIALITY LEVEL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87660"/>
      </p:ext>
    </p:extLst>
  </p:cSld>
  <p:clrMapOvr>
    <a:masterClrMapping/>
  </p:clrMapOvr>
  <p:transition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>
                <a:solidFill>
                  <a:srgbClr val="004563"/>
                </a:solidFill>
              </a:rPr>
              <a:t>PARAMETRIC INSURANCE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CONFIDENTIALITY LEVEL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64799"/>
      </p:ext>
    </p:extLst>
  </p:cSld>
  <p:clrMapOvr>
    <a:masterClrMapping/>
  </p:clrMapOvr>
  <p:transition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>
                <a:solidFill>
                  <a:srgbClr val="004563"/>
                </a:solidFill>
              </a:rPr>
              <a:t>PARAMETRIC INSURANCE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fr-FR" smtClean="0"/>
              <a:t>Cliquez sur l'icône pour ajouter un tableau</a:t>
            </a:r>
            <a:endParaRPr 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CONFIDENTIALITY LEVEL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983590077"/>
      </p:ext>
    </p:extLst>
  </p:cSld>
  <p:clrMapOvr>
    <a:masterClrMapping/>
  </p:clrMapOvr>
  <p:transition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4563"/>
                </a:solidFill>
              </a:rPr>
              <a:t>PARAMETRIC INSURANCE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CONFIDENTIALITY LEVEL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036367"/>
      </p:ext>
    </p:extLst>
  </p:cSld>
  <p:clrMapOvr>
    <a:masterClrMapping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4563"/>
                </a:solidFill>
              </a:rPr>
              <a:t>PARAMETRIC INSURANCE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CONFIDENTIALITY LEVEL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561769659"/>
      </p:ext>
    </p:extLst>
  </p:cSld>
  <p:clrMapOvr>
    <a:masterClrMapping/>
  </p:clrMapOvr>
  <p:transition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>
                <a:solidFill>
                  <a:srgbClr val="004563"/>
                </a:solidFill>
              </a:rPr>
              <a:t>PARAMETRIC INSURANCE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CONFIDENTIALITY LEVEL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4275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13" name="Picture 3" descr="C:\Users\S598493\Pictures\Logo\Logo AXA\AXA CS\axa_corp_rv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636" y="6340399"/>
            <a:ext cx="1141080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5194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pPr algn="l"/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035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>
                <a:solidFill>
                  <a:srgbClr val="004563"/>
                </a:solidFill>
              </a:rPr>
              <a:t>PARAMETRIC INSURANCE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CONFIDENTIALITY LEVEL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27436"/>
      </p:ext>
    </p:extLst>
  </p:cSld>
  <p:clrMapOvr>
    <a:masterClrMapping/>
  </p:clrMapOvr>
  <p:transition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>
                <a:solidFill>
                  <a:srgbClr val="004563"/>
                </a:solidFill>
              </a:rPr>
              <a:t>PARAMETRIC INSURANCE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CONFIDENTIALITY LEVEL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99365"/>
      </p:ext>
    </p:extLst>
  </p:cSld>
  <p:clrMapOvr>
    <a:masterClrMapping/>
  </p:clrMapOvr>
  <p:transition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4563"/>
                </a:solidFill>
              </a:rPr>
              <a:t>PARAMETRIC INSURANCE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CONFIDENTIALITY LEVEL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65216"/>
      </p:ext>
    </p:extLst>
  </p:cSld>
  <p:clrMapOvr>
    <a:masterClrMapping/>
  </p:clrMapOvr>
  <p:transition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5194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pPr algn="l"/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9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336" y="6340399"/>
            <a:ext cx="1151884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156986"/>
      </p:ext>
    </p:extLst>
  </p:cSld>
  <p:clrMapOvr>
    <a:masterClrMapping/>
  </p:clrMapOvr>
  <p:transition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69771193"/>
      </p:ext>
    </p:extLst>
  </p:cSld>
  <p:clrMapOvr>
    <a:masterClrMapping/>
  </p:clrMapOvr>
  <p:transition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07154976"/>
      </p:ext>
    </p:extLst>
  </p:cSld>
  <p:clrMapOvr>
    <a:masterClrMapping/>
  </p:clrMapOvr>
  <p:transition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4384862" y="6459545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305050" y="6533737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1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36" y="6355560"/>
            <a:ext cx="114150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213959"/>
      </p:ext>
    </p:extLst>
  </p:cSld>
  <p:clrMapOvr>
    <a:masterClrMapping/>
  </p:clrMapOvr>
  <p:transition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9" name="Parallélogramme 18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0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36" y="6355560"/>
            <a:ext cx="114150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179243"/>
      </p:ext>
    </p:extLst>
  </p:cSld>
  <p:clrMapOvr>
    <a:masterClrMapping/>
  </p:clrMapOvr>
  <p:transition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75189"/>
      </p:ext>
    </p:extLst>
  </p:cSld>
  <p:clrMapOvr>
    <a:masterClrMapping/>
  </p:clrMapOvr>
  <p:transition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99723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26095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fr-FR" smtClean="0"/>
              <a:t>Cliquez sur l'icône pour ajouter un tableau</a:t>
            </a:r>
            <a:endParaRPr 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438319139"/>
      </p:ext>
    </p:extLst>
  </p:cSld>
  <p:clrMapOvr>
    <a:masterClrMapping/>
  </p:clrMapOvr>
  <p:transition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97065"/>
      </p:ext>
    </p:extLst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257130004"/>
      </p:ext>
    </p:extLst>
  </p:cSld>
  <p:clrMapOvr>
    <a:masterClrMapping/>
  </p:clrMapOvr>
  <p:transition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392789"/>
      </p:ext>
    </p:extLst>
  </p:cSld>
  <p:clrMapOvr>
    <a:masterClrMapping/>
  </p:clrMapOvr>
  <p:transition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870634"/>
      </p:ext>
    </p:extLst>
  </p:cSld>
  <p:clrMapOvr>
    <a:masterClrMapping/>
  </p:clrMapOvr>
  <p:transition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775679"/>
      </p:ext>
    </p:extLst>
  </p:cSld>
  <p:clrMapOvr>
    <a:masterClrMapping/>
  </p:clrMapOvr>
  <p:transition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14493"/>
      </p:ext>
    </p:extLst>
  </p:cSld>
  <p:clrMapOvr>
    <a:masterClrMapping/>
  </p:clrMapOvr>
  <p:transition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A2B55-D9BA-4AF6-9712-3795ABF90633}" type="slidenum">
              <a:rPr lang="fr-FR">
                <a:solidFill>
                  <a:srgbClr val="004563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45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4563"/>
                </a:solidFill>
              </a:rPr>
              <a:t>P&amp;C </a:t>
            </a:r>
            <a:r>
              <a:rPr lang="fr-FR" err="1">
                <a:solidFill>
                  <a:srgbClr val="004563"/>
                </a:solidFill>
              </a:rPr>
              <a:t>Board</a:t>
            </a:r>
            <a:r>
              <a:rPr lang="fr-FR">
                <a:solidFill>
                  <a:srgbClr val="004563"/>
                </a:solidFill>
              </a:rPr>
              <a:t> - date</a:t>
            </a:r>
          </a:p>
        </p:txBody>
      </p:sp>
    </p:spTree>
    <p:extLst>
      <p:ext uri="{BB962C8B-B14F-4D97-AF65-F5344CB8AC3E}">
        <p14:creationId xmlns:p14="http://schemas.microsoft.com/office/powerpoint/2010/main" val="399313312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5194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pPr algn="l"/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9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336" y="6340399"/>
            <a:ext cx="1151884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728380"/>
      </p:ext>
    </p:extLst>
  </p:cSld>
  <p:clrMapOvr>
    <a:masterClrMapping/>
  </p:clrMapOvr>
  <p:transition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6305729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855675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08911404"/>
      </p:ext>
    </p:extLst>
  </p:cSld>
  <p:clrMapOvr>
    <a:masterClrMapping/>
  </p:clrMapOvr>
  <p:transition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4384862" y="6459545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305050" y="6533737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1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36" y="6355560"/>
            <a:ext cx="114150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924216"/>
      </p:ext>
    </p:extLst>
  </p:cSld>
  <p:clrMapOvr>
    <a:masterClrMapping/>
  </p:clrMapOvr>
  <p:transition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9" name="Parallélogramme 18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0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36" y="6355560"/>
            <a:ext cx="114150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690504"/>
      </p:ext>
    </p:extLst>
  </p:cSld>
  <p:clrMapOvr>
    <a:masterClrMapping/>
  </p:clrMapOvr>
  <p:transition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62155"/>
      </p:ext>
    </p:extLst>
  </p:cSld>
  <p:clrMapOvr>
    <a:masterClrMapping/>
  </p:clrMapOvr>
  <p:transition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19415"/>
      </p:ext>
    </p:extLst>
  </p:cSld>
  <p:clrMapOvr>
    <a:masterClrMapping/>
  </p:clrMapOvr>
  <p:transition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fr-FR" smtClean="0"/>
              <a:t>Cliquez sur l'icône pour ajouter un tableau</a:t>
            </a:r>
            <a:endParaRPr 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442832344"/>
      </p:ext>
    </p:extLst>
  </p:cSld>
  <p:clrMapOvr>
    <a:masterClrMapping/>
  </p:clrMapOvr>
  <p:transition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71915"/>
      </p:ext>
    </p:extLst>
  </p:cSld>
  <p:clrMapOvr>
    <a:masterClrMapping/>
  </p:clrMapOvr>
  <p:transition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894375619"/>
      </p:ext>
    </p:extLst>
  </p:cSld>
  <p:clrMapOvr>
    <a:masterClrMapping/>
  </p:clrMapOvr>
  <p:transition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493417"/>
      </p:ext>
    </p:extLst>
  </p:cSld>
  <p:clrMapOvr>
    <a:masterClrMapping/>
  </p:clrMapOvr>
  <p:transition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2591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4384862" y="6459545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305050" y="6533737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10" name="Picture 3" descr="C:\Users\S598493\Pictures\Logo\Logo AXA\AXA CS\axa_corp_rv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636" y="6340399"/>
            <a:ext cx="1141080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163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07366"/>
      </p:ext>
    </p:extLst>
  </p:cSld>
  <p:clrMapOvr>
    <a:masterClrMapping/>
  </p:clrMapOvr>
  <p:transition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892847"/>
      </p:ext>
    </p:extLst>
  </p:cSld>
  <p:clrMapOvr>
    <a:masterClrMapping/>
  </p:clrMapOvr>
  <p:transition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A2B55-D9BA-4AF6-9712-3795ABF90633}" type="slidenum">
              <a:rPr lang="fr-FR">
                <a:solidFill>
                  <a:srgbClr val="004563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45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4563"/>
                </a:solidFill>
              </a:rPr>
              <a:t>P&amp;C </a:t>
            </a:r>
            <a:r>
              <a:rPr lang="fr-FR" err="1">
                <a:solidFill>
                  <a:srgbClr val="004563"/>
                </a:solidFill>
              </a:rPr>
              <a:t>Board</a:t>
            </a:r>
            <a:r>
              <a:rPr lang="fr-FR">
                <a:solidFill>
                  <a:srgbClr val="004563"/>
                </a:solidFill>
              </a:rPr>
              <a:t> - date</a:t>
            </a:r>
          </a:p>
        </p:txBody>
      </p:sp>
    </p:spTree>
    <p:extLst>
      <p:ext uri="{BB962C8B-B14F-4D97-AF65-F5344CB8AC3E}">
        <p14:creationId xmlns:p14="http://schemas.microsoft.com/office/powerpoint/2010/main" val="91482618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5194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pPr algn="l"/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9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336" y="6340399"/>
            <a:ext cx="1151884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800970"/>
      </p:ext>
    </p:extLst>
  </p:cSld>
  <p:clrMapOvr>
    <a:masterClrMapping/>
  </p:clrMapOvr>
  <p:transition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44039316"/>
      </p:ext>
    </p:extLst>
  </p:cSld>
  <p:clrMapOvr>
    <a:masterClrMapping/>
  </p:clrMapOvr>
  <p:transition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31305478"/>
      </p:ext>
    </p:extLst>
  </p:cSld>
  <p:clrMapOvr>
    <a:masterClrMapping/>
  </p:clrMapOvr>
  <p:transition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4384862" y="6459545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305050" y="6533737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1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36" y="6355560"/>
            <a:ext cx="114150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218874"/>
      </p:ext>
    </p:extLst>
  </p:cSld>
  <p:clrMapOvr>
    <a:masterClrMapping/>
  </p:clrMapOvr>
  <p:transition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9" name="Parallélogramme 18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0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36" y="6355560"/>
            <a:ext cx="114150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754998"/>
      </p:ext>
    </p:extLst>
  </p:cSld>
  <p:clrMapOvr>
    <a:masterClrMapping/>
  </p:clrMapOvr>
  <p:transition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35647"/>
      </p:ext>
    </p:extLst>
  </p:cSld>
  <p:clrMapOvr>
    <a:masterClrMapping/>
  </p:clrMapOvr>
  <p:transition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1399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9" name="Parallélogramme 18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9" name="Picture 3" descr="C:\Users\S598493\Pictures\Logo\Logo AXA\AXA CS\axa_corp_rv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636" y="6340399"/>
            <a:ext cx="1141080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815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fr-FR" smtClean="0"/>
              <a:t>Cliquez sur l'icône pour ajouter un tableau</a:t>
            </a:r>
            <a:endParaRPr 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814965832"/>
      </p:ext>
    </p:extLst>
  </p:cSld>
  <p:clrMapOvr>
    <a:masterClrMapping/>
  </p:clrMapOvr>
  <p:transition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31162"/>
      </p:ext>
    </p:extLst>
  </p:cSld>
  <p:clrMapOvr>
    <a:masterClrMapping/>
  </p:clrMapOvr>
  <p:transition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614762417"/>
      </p:ext>
    </p:extLst>
  </p:cSld>
  <p:clrMapOvr>
    <a:masterClrMapping/>
  </p:clrMapOvr>
  <p:transition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9859"/>
      </p:ext>
    </p:extLst>
  </p:cSld>
  <p:clrMapOvr>
    <a:masterClrMapping/>
  </p:clrMapOvr>
  <p:transition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99575"/>
      </p:ext>
    </p:extLst>
  </p:cSld>
  <p:clrMapOvr>
    <a:masterClrMapping/>
  </p:clrMapOvr>
  <p:transition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48261"/>
      </p:ext>
    </p:extLst>
  </p:cSld>
  <p:clrMapOvr>
    <a:masterClrMapping/>
  </p:clrMapOvr>
  <p:transition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48873"/>
      </p:ext>
    </p:extLst>
  </p:cSld>
  <p:clrMapOvr>
    <a:masterClrMapping/>
  </p:clrMapOvr>
  <p:transition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A2B55-D9BA-4AF6-9712-3795ABF90633}" type="slidenum">
              <a:rPr lang="fr-FR">
                <a:solidFill>
                  <a:srgbClr val="004563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45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4563"/>
                </a:solidFill>
              </a:rPr>
              <a:t>P&amp;C </a:t>
            </a:r>
            <a:r>
              <a:rPr lang="fr-FR" err="1">
                <a:solidFill>
                  <a:srgbClr val="004563"/>
                </a:solidFill>
              </a:rPr>
              <a:t>Board</a:t>
            </a:r>
            <a:r>
              <a:rPr lang="fr-FR">
                <a:solidFill>
                  <a:srgbClr val="004563"/>
                </a:solidFill>
              </a:rPr>
              <a:t> - date</a:t>
            </a:r>
          </a:p>
        </p:txBody>
      </p:sp>
    </p:spTree>
    <p:extLst>
      <p:ext uri="{BB962C8B-B14F-4D97-AF65-F5344CB8AC3E}">
        <p14:creationId xmlns:p14="http://schemas.microsoft.com/office/powerpoint/2010/main" val="298476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7539873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31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5962650" cy="4916387"/>
          </a:xfrm>
        </p:spPr>
        <p:txBody>
          <a:bodyPr anchor="ctr" anchorCtr="0"/>
          <a:lstStyle>
            <a:lvl1pPr marL="534988" indent="-534988">
              <a:spcBef>
                <a:spcPts val="1000"/>
              </a:spcBef>
              <a:buClr>
                <a:srgbClr val="004563"/>
              </a:buClr>
              <a:buFont typeface="+mj-lt"/>
              <a:buAutoNum type="arabicPeriod"/>
              <a:tabLst>
                <a:tab pos="4667250" algn="l"/>
              </a:tabLst>
              <a:defRPr>
                <a:latin typeface="Century Gothic" pitchFamily="34" charset="0"/>
              </a:defRPr>
            </a:lvl1pPr>
            <a:lvl2pPr marL="534988" indent="0">
              <a:spcBef>
                <a:spcPts val="0"/>
              </a:spcBef>
              <a:tabLst>
                <a:tab pos="4667250" algn="l"/>
              </a:tabLst>
              <a:defRPr sz="1100" b="1">
                <a:solidFill>
                  <a:srgbClr val="004563"/>
                </a:solidFill>
                <a:latin typeface="Century Gothic" pitchFamily="34" charset="0"/>
              </a:defRPr>
            </a:lvl2pPr>
            <a:lvl3pPr marL="801688" indent="-266700">
              <a:buClr>
                <a:srgbClr val="004563"/>
              </a:buClr>
              <a:tabLst>
                <a:tab pos="4667250" algn="l"/>
              </a:tabLst>
              <a:defRPr sz="1100" b="1">
                <a:latin typeface="Century Gothic" pitchFamily="34" charset="0"/>
              </a:defRPr>
            </a:lvl3pPr>
            <a:lvl4pPr marL="801688" indent="0">
              <a:tabLst>
                <a:tab pos="4667250" algn="l"/>
              </a:tabLst>
              <a:defRPr sz="1100">
                <a:latin typeface="Century Gothic" pitchFamily="34" charset="0"/>
              </a:defRPr>
            </a:lvl4pPr>
            <a:lvl5pPr marL="896938" indent="-95250">
              <a:tabLst/>
              <a:defRPr sz="11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3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79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fr-FR" smtClean="0"/>
              <a:t>Cliquez sur l'icône pour ajouter un tableau</a:t>
            </a:r>
            <a:endParaRPr 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566086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958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452813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4280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678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7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25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7539873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5194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pPr algn="l"/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" name="Image 1" descr="AXA_logo_UK_Q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6337300"/>
            <a:ext cx="1980000" cy="4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0455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4279986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5622917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5432612" y="6449077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6336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9" name="Parallélogramme 18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4006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7324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5962650" cy="4916387"/>
          </a:xfrm>
        </p:spPr>
        <p:txBody>
          <a:bodyPr anchor="ctr" anchorCtr="0"/>
          <a:lstStyle>
            <a:lvl1pPr marL="534988" indent="-534988">
              <a:spcBef>
                <a:spcPts val="1000"/>
              </a:spcBef>
              <a:buClr>
                <a:srgbClr val="004563"/>
              </a:buClr>
              <a:buFont typeface="+mj-lt"/>
              <a:buAutoNum type="arabicPeriod"/>
              <a:tabLst>
                <a:tab pos="4667250" algn="l"/>
              </a:tabLst>
              <a:defRPr>
                <a:latin typeface="Century Gothic" pitchFamily="34" charset="0"/>
              </a:defRPr>
            </a:lvl1pPr>
            <a:lvl2pPr marL="534988" indent="0">
              <a:spcBef>
                <a:spcPts val="0"/>
              </a:spcBef>
              <a:tabLst>
                <a:tab pos="4667250" algn="l"/>
              </a:tabLst>
              <a:defRPr sz="1100" b="1">
                <a:solidFill>
                  <a:srgbClr val="004563"/>
                </a:solidFill>
                <a:latin typeface="Century Gothic" pitchFamily="34" charset="0"/>
              </a:defRPr>
            </a:lvl2pPr>
            <a:lvl3pPr marL="801688" indent="-266700">
              <a:buClr>
                <a:srgbClr val="004563"/>
              </a:buClr>
              <a:tabLst>
                <a:tab pos="4667250" algn="l"/>
              </a:tabLst>
              <a:defRPr sz="1100" b="1">
                <a:latin typeface="Century Gothic" pitchFamily="34" charset="0"/>
              </a:defRPr>
            </a:lvl3pPr>
            <a:lvl4pPr marL="801688" indent="0">
              <a:tabLst>
                <a:tab pos="4667250" algn="l"/>
              </a:tabLst>
              <a:defRPr sz="1100">
                <a:latin typeface="Century Gothic" pitchFamily="34" charset="0"/>
              </a:defRPr>
            </a:lvl4pPr>
            <a:lvl5pPr marL="896938" indent="-95250">
              <a:tabLst/>
              <a:defRPr sz="1100">
                <a:latin typeface="Century Gothic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960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 dirty="0" smtClean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69720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es-ES" smtClean="0"/>
              <a:t>Haga clic en el icono para agregar una tabla</a:t>
            </a:r>
            <a:endParaRPr 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398879088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 smtClean="0"/>
              <a:t>Haga clic en el icono para agregar un gráfico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 smtClean="0"/>
              <a:t>Haga clic en el icono para agregar un gráfico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9661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itchFamily="34" charset="0"/>
            </a:endParaRP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4384862" y="6459545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305050" y="6533737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  <p:pic>
        <p:nvPicPr>
          <p:cNvPr id="21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36" y="6355560"/>
            <a:ext cx="114150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799139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 smtClean="0"/>
              <a:t>Haga clic en el icono para agregar un gráfico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 smtClean="0"/>
              <a:t>Haga clic en el icono para agregar un gráfico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 smtClean="0"/>
              <a:t>Haga clic en el icono para agregar un gráfico</a:t>
            </a:r>
            <a:endParaRPr lang="fr-FR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 smtClean="0"/>
              <a:t>Haga clic en el icono para agregar un gráfico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50158340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 smtClean="0"/>
              <a:t>Haga clic en el icono para agregar un gráfico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3212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99139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504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52136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15489-69B3-4524-9CB2-7685A7C77A23}" type="slidenum">
              <a:rPr lang="fr-FR">
                <a:solidFill>
                  <a:srgbClr val="004563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45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45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798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7825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5194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pPr algn="l"/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1026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336" y="6340399"/>
            <a:ext cx="1151884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862482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48578351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0810295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itchFamily="34" charset="0"/>
            </a:endParaRPr>
          </a:p>
        </p:txBody>
      </p: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9" name="Parallélogramme 18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itchFamily="34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  <p:pic>
        <p:nvPicPr>
          <p:cNvPr id="20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36" y="6355560"/>
            <a:ext cx="114150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799139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4661087" y="6459545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343150" y="6533737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2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36" y="6355560"/>
            <a:ext cx="114150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913804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9" name="Parallélogramme 18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2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36" y="6355560"/>
            <a:ext cx="114150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79778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535460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5962650" cy="4916387"/>
          </a:xfrm>
        </p:spPr>
        <p:txBody>
          <a:bodyPr anchor="ctr" anchorCtr="0"/>
          <a:lstStyle>
            <a:lvl1pPr marL="534988" indent="-534988">
              <a:spcBef>
                <a:spcPts val="1000"/>
              </a:spcBef>
              <a:buClr>
                <a:srgbClr val="004563"/>
              </a:buClr>
              <a:buFont typeface="+mj-lt"/>
              <a:buAutoNum type="arabicPeriod"/>
              <a:tabLst>
                <a:tab pos="4667250" algn="l"/>
              </a:tabLst>
              <a:defRPr>
                <a:latin typeface="Century Gothic" pitchFamily="34" charset="0"/>
              </a:defRPr>
            </a:lvl1pPr>
            <a:lvl2pPr marL="534988" indent="0">
              <a:spcBef>
                <a:spcPts val="0"/>
              </a:spcBef>
              <a:tabLst>
                <a:tab pos="4667250" algn="l"/>
              </a:tabLst>
              <a:defRPr sz="1100" b="1">
                <a:solidFill>
                  <a:srgbClr val="004563"/>
                </a:solidFill>
                <a:latin typeface="Century Gothic" pitchFamily="34" charset="0"/>
              </a:defRPr>
            </a:lvl2pPr>
            <a:lvl3pPr marL="801688" indent="-266700">
              <a:buClr>
                <a:srgbClr val="004563"/>
              </a:buClr>
              <a:tabLst>
                <a:tab pos="4667250" algn="l"/>
              </a:tabLst>
              <a:defRPr sz="1100" b="1">
                <a:latin typeface="Century Gothic" pitchFamily="34" charset="0"/>
              </a:defRPr>
            </a:lvl3pPr>
            <a:lvl4pPr marL="801688" indent="0">
              <a:tabLst>
                <a:tab pos="4667250" algn="l"/>
              </a:tabLst>
              <a:defRPr sz="1100">
                <a:latin typeface="Century Gothic" pitchFamily="34" charset="0"/>
              </a:defRPr>
            </a:lvl4pPr>
            <a:lvl5pPr marL="896938" indent="-95250">
              <a:tabLst/>
              <a:defRPr sz="11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86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334637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fr-FR" smtClean="0"/>
              <a:t>Cliquez sur l'icône pour ajouter un tableau</a:t>
            </a:r>
            <a:endParaRPr 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82476014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15995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091324189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04345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1875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‹#›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/>
              <a:t>Titre de la présentation  I  30 Septembre 2014 </a:t>
            </a:r>
            <a:endParaRPr lang="fr-FR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5292320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32238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93493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5194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pPr algn="l"/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1026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336" y="6340399"/>
            <a:ext cx="1151884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747436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93520825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70990571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4661087" y="6459545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343150" y="6533737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2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36" y="6355560"/>
            <a:ext cx="114150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189616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9" name="Parallélogramme 18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2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36" y="6355560"/>
            <a:ext cx="114150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384139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31836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5962650" cy="4916387"/>
          </a:xfrm>
        </p:spPr>
        <p:txBody>
          <a:bodyPr anchor="ctr" anchorCtr="0"/>
          <a:lstStyle>
            <a:lvl1pPr marL="534988" indent="-534988">
              <a:spcBef>
                <a:spcPts val="1000"/>
              </a:spcBef>
              <a:buClr>
                <a:srgbClr val="004563"/>
              </a:buClr>
              <a:buFont typeface="+mj-lt"/>
              <a:buAutoNum type="arabicPeriod"/>
              <a:tabLst>
                <a:tab pos="4667250" algn="l"/>
              </a:tabLst>
              <a:defRPr>
                <a:latin typeface="Century Gothic" pitchFamily="34" charset="0"/>
              </a:defRPr>
            </a:lvl1pPr>
            <a:lvl2pPr marL="534988" indent="0">
              <a:spcBef>
                <a:spcPts val="0"/>
              </a:spcBef>
              <a:tabLst>
                <a:tab pos="4667250" algn="l"/>
              </a:tabLst>
              <a:defRPr sz="1100" b="1">
                <a:solidFill>
                  <a:srgbClr val="004563"/>
                </a:solidFill>
                <a:latin typeface="Century Gothic" pitchFamily="34" charset="0"/>
              </a:defRPr>
            </a:lvl2pPr>
            <a:lvl3pPr marL="801688" indent="-266700">
              <a:buClr>
                <a:srgbClr val="004563"/>
              </a:buClr>
              <a:tabLst>
                <a:tab pos="4667250" algn="l"/>
              </a:tabLst>
              <a:defRPr sz="1100" b="1">
                <a:latin typeface="Century Gothic" pitchFamily="34" charset="0"/>
              </a:defRPr>
            </a:lvl3pPr>
            <a:lvl4pPr marL="801688" indent="0">
              <a:tabLst>
                <a:tab pos="4667250" algn="l"/>
              </a:tabLst>
              <a:defRPr sz="1100">
                <a:latin typeface="Century Gothic" pitchFamily="34" charset="0"/>
              </a:defRPr>
            </a:lvl4pPr>
            <a:lvl5pPr marL="896938" indent="-95250">
              <a:tabLst/>
              <a:defRPr sz="11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10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3770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‹#›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Titre de la présentation  I  30 Septembre 2014 </a:t>
            </a:r>
            <a:endParaRPr lang="fr-FR" dirty="0"/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0321142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fr-FR" smtClean="0"/>
              <a:t>Cliquez sur l'icône pour ajouter un tableau</a:t>
            </a:r>
            <a:endParaRPr 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957356604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69908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13176746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8687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53863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418207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111408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5194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pPr algn="l"/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1026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336" y="6340399"/>
            <a:ext cx="1151884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679648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84939031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3259518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‹#›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Titre de la présentation  I  30 Septembre 2014 </a:t>
            </a:r>
            <a:endParaRPr lang="fr-FR" dirty="0"/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fr-FR" smtClean="0"/>
              <a:t>Cliquez sur l'icône pour ajouter un tableau</a:t>
            </a:r>
            <a:endParaRPr 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480321142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4661087" y="6459545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343150" y="6533737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2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36" y="6355560"/>
            <a:ext cx="114150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97007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9" name="Parallélogramme 18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2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36" y="6355560"/>
            <a:ext cx="114150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750729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49273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5962650" cy="4916387"/>
          </a:xfrm>
        </p:spPr>
        <p:txBody>
          <a:bodyPr anchor="ctr" anchorCtr="0"/>
          <a:lstStyle>
            <a:lvl1pPr marL="534988" indent="-534988">
              <a:spcBef>
                <a:spcPts val="1000"/>
              </a:spcBef>
              <a:buClr>
                <a:srgbClr val="004563"/>
              </a:buClr>
              <a:buFont typeface="+mj-lt"/>
              <a:buAutoNum type="arabicPeriod"/>
              <a:tabLst>
                <a:tab pos="4667250" algn="l"/>
              </a:tabLst>
              <a:defRPr>
                <a:latin typeface="Century Gothic" pitchFamily="34" charset="0"/>
              </a:defRPr>
            </a:lvl1pPr>
            <a:lvl2pPr marL="534988" indent="0">
              <a:spcBef>
                <a:spcPts val="0"/>
              </a:spcBef>
              <a:tabLst>
                <a:tab pos="4667250" algn="l"/>
              </a:tabLst>
              <a:defRPr sz="1100" b="1">
                <a:solidFill>
                  <a:srgbClr val="004563"/>
                </a:solidFill>
                <a:latin typeface="Century Gothic" pitchFamily="34" charset="0"/>
              </a:defRPr>
            </a:lvl2pPr>
            <a:lvl3pPr marL="801688" indent="-266700">
              <a:buClr>
                <a:srgbClr val="004563"/>
              </a:buClr>
              <a:tabLst>
                <a:tab pos="4667250" algn="l"/>
              </a:tabLst>
              <a:defRPr sz="1100" b="1">
                <a:latin typeface="Century Gothic" pitchFamily="34" charset="0"/>
              </a:defRPr>
            </a:lvl3pPr>
            <a:lvl4pPr marL="801688" indent="0">
              <a:tabLst>
                <a:tab pos="4667250" algn="l"/>
              </a:tabLst>
              <a:defRPr sz="1100">
                <a:latin typeface="Century Gothic" pitchFamily="34" charset="0"/>
              </a:defRPr>
            </a:lvl4pPr>
            <a:lvl5pPr marL="896938" indent="-95250">
              <a:tabLst/>
              <a:defRPr sz="11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428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25742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fr-FR" smtClean="0"/>
              <a:t>Cliquez sur l'icône pour ajouter un tableau</a:t>
            </a:r>
            <a:endParaRPr 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209487619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54118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786120146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68417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8363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‹#›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  I  30 Septembre 2014 </a:t>
            </a:r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2362482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22247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34578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5194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pPr algn="l"/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" name="Image 1" descr="AXA_logo_UK_Q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6337300"/>
            <a:ext cx="1980000" cy="4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16034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66494314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67958239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5432612" y="6449077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52115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9" name="Parallélogramme 18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76081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36257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5962650" cy="4916387"/>
          </a:xfrm>
        </p:spPr>
        <p:txBody>
          <a:bodyPr anchor="ctr" anchorCtr="0"/>
          <a:lstStyle>
            <a:lvl1pPr marL="534988" indent="-534988">
              <a:spcBef>
                <a:spcPts val="1000"/>
              </a:spcBef>
              <a:buClr>
                <a:srgbClr val="004563"/>
              </a:buClr>
              <a:buFont typeface="+mj-lt"/>
              <a:buAutoNum type="arabicPeriod"/>
              <a:tabLst>
                <a:tab pos="4667250" algn="l"/>
              </a:tabLst>
              <a:defRPr>
                <a:latin typeface="Century Gothic" pitchFamily="34" charset="0"/>
              </a:defRPr>
            </a:lvl1pPr>
            <a:lvl2pPr marL="534988" indent="0">
              <a:spcBef>
                <a:spcPts val="0"/>
              </a:spcBef>
              <a:tabLst>
                <a:tab pos="4667250" algn="l"/>
              </a:tabLst>
              <a:defRPr sz="1100" b="1">
                <a:solidFill>
                  <a:srgbClr val="004563"/>
                </a:solidFill>
                <a:latin typeface="Century Gothic" pitchFamily="34" charset="0"/>
              </a:defRPr>
            </a:lvl2pPr>
            <a:lvl3pPr marL="801688" indent="-266700">
              <a:buClr>
                <a:srgbClr val="004563"/>
              </a:buClr>
              <a:tabLst>
                <a:tab pos="4667250" algn="l"/>
              </a:tabLst>
              <a:defRPr sz="1100" b="1">
                <a:latin typeface="Century Gothic" pitchFamily="34" charset="0"/>
              </a:defRPr>
            </a:lvl3pPr>
            <a:lvl4pPr marL="801688" indent="0">
              <a:tabLst>
                <a:tab pos="4667250" algn="l"/>
              </a:tabLst>
              <a:defRPr sz="1100">
                <a:latin typeface="Century Gothic" pitchFamily="34" charset="0"/>
              </a:defRPr>
            </a:lvl4pPr>
            <a:lvl5pPr marL="896938" indent="-95250">
              <a:tabLst/>
              <a:defRPr sz="1100">
                <a:latin typeface="Century Gothic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0634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 dirty="0" smtClean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2845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17" Type="http://schemas.openxmlformats.org/officeDocument/2006/relationships/image" Target="../media/image2.gif"/><Relationship Id="rId2" Type="http://schemas.openxmlformats.org/officeDocument/2006/relationships/slideLayout" Target="../slideLayouts/slideLayout14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18" Type="http://schemas.openxmlformats.org/officeDocument/2006/relationships/image" Target="../media/image2.gif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4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80.xml"/><Relationship Id="rId18" Type="http://schemas.openxmlformats.org/officeDocument/2006/relationships/image" Target="../media/image2.gif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69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slideLayout" Target="../slideLayouts/slideLayout18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5.xml"/><Relationship Id="rId18" Type="http://schemas.openxmlformats.org/officeDocument/2006/relationships/image" Target="../media/image2.gif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84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2.gi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2.gif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image" Target="../media/image2.gif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image" Target="../media/image2.gif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63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image" Target="../media/image2.gif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78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1.xml"/><Relationship Id="rId19" Type="http://schemas.openxmlformats.org/officeDocument/2006/relationships/image" Target="../media/image2.gif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image" Target="../media/image2.gif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18" Type="http://schemas.openxmlformats.org/officeDocument/2006/relationships/image" Target="../media/image2.gif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5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Titre de la présentation  I  30 Septembre 2014 </a:t>
            </a:r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266700" y="6478376"/>
            <a:ext cx="799200" cy="0"/>
          </a:xfrm>
          <a:prstGeom prst="line">
            <a:avLst/>
          </a:prstGeom>
          <a:ln w="6350" cap="rnd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rallélogramme 14"/>
          <p:cNvSpPr>
            <a:spLocks noChangeAspect="1"/>
          </p:cNvSpPr>
          <p:nvPr/>
        </p:nvSpPr>
        <p:spPr>
          <a:xfrm>
            <a:off x="233889" y="-15349"/>
            <a:ext cx="694268" cy="75269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/>
              <a:pPr/>
              <a:t>‹#›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  <p:pic>
        <p:nvPicPr>
          <p:cNvPr id="17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106" y="6421454"/>
            <a:ext cx="757545" cy="2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51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49" r:id="rId2"/>
    <p:sldLayoutId id="2147483766" r:id="rId3"/>
    <p:sldLayoutId id="2147483767" r:id="rId4"/>
    <p:sldLayoutId id="2147483768" r:id="rId5"/>
    <p:sldLayoutId id="2147483770" r:id="rId6"/>
    <p:sldLayoutId id="2147483754" r:id="rId7"/>
    <p:sldLayoutId id="2147483771" r:id="rId8"/>
    <p:sldLayoutId id="2147483753" r:id="rId9"/>
    <p:sldLayoutId id="2147483773" r:id="rId10"/>
    <p:sldLayoutId id="2147483763" r:id="rId11"/>
    <p:sldLayoutId id="2147483755" r:id="rId12"/>
    <p:sldLayoutId id="2147483756" r:id="rId13"/>
    <p:sldLayoutId id="2147483762" r:id="rId14"/>
  </p:sldLayoutIdLst>
  <p:transition>
    <p:fade/>
  </p:transition>
  <p:hf hdr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7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r>
              <a:rPr lang="fr-FR" smtClean="0">
                <a:solidFill>
                  <a:srgbClr val="004563"/>
                </a:solidFill>
              </a:rPr>
              <a:t>PARAMETRIC INSURANCE</a:t>
            </a:r>
            <a:endParaRPr lang="fr-FR" dirty="0">
              <a:solidFill>
                <a:srgbClr val="004563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66700" y="6478376"/>
            <a:ext cx="799200" cy="0"/>
          </a:xfrm>
          <a:prstGeom prst="line">
            <a:avLst/>
          </a:prstGeom>
          <a:ln w="6350" cap="rnd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rallélogramme 14"/>
          <p:cNvSpPr>
            <a:spLocks noChangeAspect="1"/>
          </p:cNvSpPr>
          <p:nvPr/>
        </p:nvSpPr>
        <p:spPr>
          <a:xfrm>
            <a:off x="233889" y="-15349"/>
            <a:ext cx="694268" cy="75269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CONFIDENTIALITY LEVEL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17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106" y="6421454"/>
            <a:ext cx="757545" cy="2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05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</p:sldLayoutIdLst>
  <p:transition>
    <p:fade/>
  </p:transition>
  <p:hf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7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66700" y="6478376"/>
            <a:ext cx="799200" cy="0"/>
          </a:xfrm>
          <a:prstGeom prst="line">
            <a:avLst/>
          </a:prstGeom>
          <a:ln w="6350" cap="rnd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rallélogramme 14"/>
          <p:cNvSpPr>
            <a:spLocks noChangeAspect="1"/>
          </p:cNvSpPr>
          <p:nvPr/>
        </p:nvSpPr>
        <p:spPr>
          <a:xfrm>
            <a:off x="233889" y="-15349"/>
            <a:ext cx="694268" cy="75269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17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106" y="6421454"/>
            <a:ext cx="757545" cy="2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24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</p:sldLayoutIdLst>
  <p:transition>
    <p:fade/>
  </p:transition>
  <p:hf hdr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8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66700" y="6478376"/>
            <a:ext cx="799200" cy="0"/>
          </a:xfrm>
          <a:prstGeom prst="line">
            <a:avLst/>
          </a:prstGeom>
          <a:ln w="6350" cap="rnd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rallélogramme 14"/>
          <p:cNvSpPr>
            <a:spLocks noChangeAspect="1"/>
          </p:cNvSpPr>
          <p:nvPr/>
        </p:nvSpPr>
        <p:spPr>
          <a:xfrm>
            <a:off x="233889" y="-15349"/>
            <a:ext cx="694268" cy="75269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17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106" y="6421454"/>
            <a:ext cx="757545" cy="2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68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</p:sldLayoutIdLst>
  <p:transition>
    <p:fade/>
  </p:transition>
  <p:hf hdr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8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66700" y="6478376"/>
            <a:ext cx="799200" cy="0"/>
          </a:xfrm>
          <a:prstGeom prst="line">
            <a:avLst/>
          </a:prstGeom>
          <a:ln w="6350" cap="rnd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rallélogramme 14"/>
          <p:cNvSpPr>
            <a:spLocks noChangeAspect="1"/>
          </p:cNvSpPr>
          <p:nvPr/>
        </p:nvSpPr>
        <p:spPr>
          <a:xfrm>
            <a:off x="233889" y="-15349"/>
            <a:ext cx="694268" cy="75269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17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106" y="6421454"/>
            <a:ext cx="757545" cy="2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59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</p:sldLayoutIdLst>
  <p:transition>
    <p:fade/>
  </p:transition>
  <p:hf hdr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8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pic>
        <p:nvPicPr>
          <p:cNvPr id="1027" name="Picture 3" descr="C:\Users\S598493\Pictures\Logo\Logo AXA\AXA CS\axa_corp_rvb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56" y="6423404"/>
            <a:ext cx="750440" cy="2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66700" y="6478376"/>
            <a:ext cx="799200" cy="0"/>
          </a:xfrm>
          <a:prstGeom prst="line">
            <a:avLst/>
          </a:prstGeom>
          <a:ln w="6350" cap="rnd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rallélogramme 14"/>
          <p:cNvSpPr>
            <a:spLocks noChangeAspect="1"/>
          </p:cNvSpPr>
          <p:nvPr/>
        </p:nvSpPr>
        <p:spPr>
          <a:xfrm>
            <a:off x="233889" y="-15349"/>
            <a:ext cx="694268" cy="75269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5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8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endParaRPr lang="fr-FR" dirty="0">
              <a:solidFill>
                <a:srgbClr val="004563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66700" y="6478376"/>
            <a:ext cx="799200" cy="0"/>
          </a:xfrm>
          <a:prstGeom prst="line">
            <a:avLst/>
          </a:prstGeom>
          <a:ln w="6350" cap="rnd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>
            <a:grpSpLocks noChangeAspect="1"/>
          </p:cNvGrpSpPr>
          <p:nvPr/>
        </p:nvGrpSpPr>
        <p:grpSpPr>
          <a:xfrm>
            <a:off x="8635191" y="6471460"/>
            <a:ext cx="262800" cy="262800"/>
            <a:chOff x="2654300" y="1511300"/>
            <a:chExt cx="3835401" cy="383540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5" name="Parallélogramme 14"/>
          <p:cNvSpPr>
            <a:spLocks noChangeAspect="1"/>
          </p:cNvSpPr>
          <p:nvPr/>
        </p:nvSpPr>
        <p:spPr>
          <a:xfrm>
            <a:off x="233889" y="-15349"/>
            <a:ext cx="694268" cy="75269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98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ransition>
    <p:fade/>
  </p:transition>
  <p:hf hdr="0" ftr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9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66700" y="6478376"/>
            <a:ext cx="799200" cy="0"/>
          </a:xfrm>
          <a:prstGeom prst="line">
            <a:avLst/>
          </a:prstGeom>
          <a:ln w="6350" cap="rnd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rallélogramme 14"/>
          <p:cNvSpPr>
            <a:spLocks noChangeAspect="1"/>
          </p:cNvSpPr>
          <p:nvPr/>
        </p:nvSpPr>
        <p:spPr>
          <a:xfrm>
            <a:off x="233889" y="-15349"/>
            <a:ext cx="694268" cy="75269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17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106" y="6421454"/>
            <a:ext cx="757545" cy="2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91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</p:sldLayoutIdLst>
  <p:transition>
    <p:fade/>
  </p:transition>
  <p:hf hdr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8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66700" y="6478376"/>
            <a:ext cx="799200" cy="0"/>
          </a:xfrm>
          <a:prstGeom prst="line">
            <a:avLst/>
          </a:prstGeom>
          <a:ln w="6350" cap="rnd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rallélogramme 14"/>
          <p:cNvSpPr>
            <a:spLocks noChangeAspect="1"/>
          </p:cNvSpPr>
          <p:nvPr/>
        </p:nvSpPr>
        <p:spPr>
          <a:xfrm>
            <a:off x="233889" y="-15349"/>
            <a:ext cx="694268" cy="75269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17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106" y="6421454"/>
            <a:ext cx="757545" cy="2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98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</p:sldLayoutIdLst>
  <p:transition>
    <p:fade/>
  </p:transition>
  <p:hf hdr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8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66700" y="6478376"/>
            <a:ext cx="799200" cy="0"/>
          </a:xfrm>
          <a:prstGeom prst="line">
            <a:avLst/>
          </a:prstGeom>
          <a:ln w="6350" cap="rnd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rallélogramme 14"/>
          <p:cNvSpPr>
            <a:spLocks noChangeAspect="1"/>
          </p:cNvSpPr>
          <p:nvPr/>
        </p:nvSpPr>
        <p:spPr>
          <a:xfrm>
            <a:off x="233889" y="-15349"/>
            <a:ext cx="694268" cy="75269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17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106" y="6421454"/>
            <a:ext cx="757545" cy="2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71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</p:sldLayoutIdLst>
  <p:transition>
    <p:fade/>
  </p:transition>
  <p:hf hdr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8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endParaRPr lang="fr-FR" dirty="0">
              <a:solidFill>
                <a:srgbClr val="004563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66700" y="6478376"/>
            <a:ext cx="799200" cy="0"/>
          </a:xfrm>
          <a:prstGeom prst="line">
            <a:avLst/>
          </a:prstGeom>
          <a:ln w="6350" cap="rnd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>
            <a:grpSpLocks noChangeAspect="1"/>
          </p:cNvGrpSpPr>
          <p:nvPr/>
        </p:nvGrpSpPr>
        <p:grpSpPr>
          <a:xfrm>
            <a:off x="8635191" y="6471460"/>
            <a:ext cx="262800" cy="262800"/>
            <a:chOff x="2654300" y="1511300"/>
            <a:chExt cx="3835401" cy="383540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5" name="Parallélogramme 14"/>
          <p:cNvSpPr>
            <a:spLocks noChangeAspect="1"/>
          </p:cNvSpPr>
          <p:nvPr/>
        </p:nvSpPr>
        <p:spPr>
          <a:xfrm>
            <a:off x="233889" y="-15349"/>
            <a:ext cx="694268" cy="75269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44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</p:sldLayoutIdLst>
  <p:transition>
    <p:fade/>
  </p:transition>
  <p:hf hdr="0" ftr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9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66700" y="6478376"/>
            <a:ext cx="799200" cy="0"/>
          </a:xfrm>
          <a:prstGeom prst="line">
            <a:avLst/>
          </a:prstGeom>
          <a:ln w="6350" cap="rnd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rallélogramme 14"/>
          <p:cNvSpPr>
            <a:spLocks noChangeAspect="1"/>
          </p:cNvSpPr>
          <p:nvPr/>
        </p:nvSpPr>
        <p:spPr>
          <a:xfrm>
            <a:off x="233889" y="-15349"/>
            <a:ext cx="694268" cy="75269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17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106" y="6421454"/>
            <a:ext cx="757545" cy="2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13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</p:sldLayoutIdLst>
  <p:transition>
    <p:fade/>
  </p:transition>
  <p:hf hdr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8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66700" y="6478376"/>
            <a:ext cx="799200" cy="0"/>
          </a:xfrm>
          <a:prstGeom prst="line">
            <a:avLst/>
          </a:prstGeom>
          <a:ln w="6350" cap="rnd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rallélogramme 14"/>
          <p:cNvSpPr>
            <a:spLocks noChangeAspect="1"/>
          </p:cNvSpPr>
          <p:nvPr/>
        </p:nvSpPr>
        <p:spPr>
          <a:xfrm>
            <a:off x="233889" y="-15349"/>
            <a:ext cx="694268" cy="75269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17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106" y="6421454"/>
            <a:ext cx="757545" cy="2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38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</p:sldLayoutIdLst>
  <p:transition>
    <p:fade/>
  </p:transition>
  <p:hf hdr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8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9.png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2620370"/>
            <a:ext cx="9144001" cy="2579427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527009" y="3125253"/>
            <a:ext cx="80550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B4365A"/>
                </a:solidFill>
                <a:latin typeface="+mj-lt"/>
              </a:rPr>
              <a:t>PUTTING CLIENTS AT THE CENTER OF THE DESIGN AND SALES PROCESS </a:t>
            </a:r>
            <a:endParaRPr lang="fr-FR" sz="3200" b="1" dirty="0" smtClean="0">
              <a:solidFill>
                <a:srgbClr val="B4365A"/>
              </a:solidFill>
              <a:latin typeface="+mj-lt"/>
            </a:endParaRPr>
          </a:p>
          <a:p>
            <a:r>
              <a:rPr lang="en-US" sz="3200" i="1" dirty="0" smtClean="0">
                <a:solidFill>
                  <a:srgbClr val="B4365A"/>
                </a:solidFill>
                <a:latin typeface="+mj-lt"/>
              </a:rPr>
              <a:t>DETERMINING CLIENT VALUE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0" y="2476576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-7095" y="5361131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133725" y="6258773"/>
            <a:ext cx="321945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34E65"/>
                </a:solidFill>
                <a:latin typeface="+mj-lt"/>
                <a:cs typeface="Arial" pitchFamily="34" charset="0"/>
              </a:rPr>
              <a:t>Global Index Insurance Conference </a:t>
            </a:r>
          </a:p>
          <a:p>
            <a:pPr algn="ctr"/>
            <a:r>
              <a:rPr lang="en-US" sz="1200" b="1" dirty="0" smtClean="0">
                <a:solidFill>
                  <a:srgbClr val="034E65"/>
                </a:solidFill>
                <a:latin typeface="+mj-lt"/>
                <a:cs typeface="Arial" pitchFamily="34" charset="0"/>
              </a:rPr>
              <a:t>September 14th, 2015</a:t>
            </a:r>
          </a:p>
          <a:p>
            <a:pPr algn="ctr"/>
            <a:r>
              <a:rPr lang="en-US" sz="1200" b="1" dirty="0" smtClean="0">
                <a:solidFill>
                  <a:srgbClr val="034E65"/>
                </a:solidFill>
                <a:latin typeface="+mj-lt"/>
                <a:cs typeface="Arial" pitchFamily="34" charset="0"/>
              </a:rPr>
              <a:t>Paris, France </a:t>
            </a:r>
          </a:p>
        </p:txBody>
      </p:sp>
      <p:pic>
        <p:nvPicPr>
          <p:cNvPr id="3" name="Picture 2" descr="https://upload.wikimedia.org/wikipedia/en/thumb/1/11/World_Bank_Group_logo.png/330px-World_Bank_Group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9" y="6339756"/>
            <a:ext cx="1796533" cy="35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6332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7219" y="331681"/>
            <a:ext cx="6187455" cy="3381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Five key dimensions of client value in agricultural index insurance 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en-US" smtClean="0">
                <a:solidFill>
                  <a:srgbClr val="004563"/>
                </a:solidFill>
              </a:rPr>
              <a:pPr/>
              <a:t>2</a:t>
            </a:fld>
            <a:r>
              <a:rPr lang="en-US" dirty="0" smtClean="0">
                <a:solidFill>
                  <a:srgbClr val="004563"/>
                </a:solidFill>
              </a:rPr>
              <a:t>   |  </a:t>
            </a:r>
            <a:endParaRPr lang="en-US" dirty="0">
              <a:solidFill>
                <a:srgbClr val="00456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1299" y="1414094"/>
            <a:ext cx="3581400" cy="1003669"/>
          </a:xfrm>
          <a:prstGeom prst="rect">
            <a:avLst/>
          </a:prstGeom>
          <a:noFill/>
          <a:ln w="19050">
            <a:solidFill>
              <a:srgbClr val="034E6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3587B9"/>
                </a:solidFill>
                <a:latin typeface="+mj-lt"/>
              </a:rPr>
              <a:t>Value for money</a:t>
            </a:r>
            <a:endParaRPr lang="en-US" sz="2000" b="1" dirty="0">
              <a:solidFill>
                <a:srgbClr val="3587B9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9994" y="2658879"/>
            <a:ext cx="3581400" cy="1003668"/>
          </a:xfrm>
          <a:prstGeom prst="rect">
            <a:avLst/>
          </a:prstGeom>
          <a:noFill/>
          <a:ln w="19050">
            <a:solidFill>
              <a:srgbClr val="034E6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3587B9"/>
                </a:solidFill>
                <a:latin typeface="+mj-lt"/>
              </a:rPr>
              <a:t>Value adapted in </a:t>
            </a:r>
          </a:p>
          <a:p>
            <a:r>
              <a:rPr lang="en-US" sz="2000" b="1" dirty="0" smtClean="0">
                <a:solidFill>
                  <a:srgbClr val="3587B9"/>
                </a:solidFill>
                <a:latin typeface="+mj-lt"/>
              </a:rPr>
              <a:t>time and nature </a:t>
            </a:r>
            <a:endParaRPr lang="en-US" sz="2000" b="1" dirty="0">
              <a:solidFill>
                <a:srgbClr val="3587B9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43474" y="2615942"/>
            <a:ext cx="3581400" cy="1003668"/>
          </a:xfrm>
          <a:prstGeom prst="rect">
            <a:avLst/>
          </a:prstGeom>
          <a:noFill/>
          <a:ln w="19050">
            <a:solidFill>
              <a:srgbClr val="034E6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 smtClean="0">
                <a:solidFill>
                  <a:srgbClr val="3587B9"/>
                </a:solidFill>
                <a:latin typeface="+mj-lt"/>
              </a:rPr>
              <a:t>Value through </a:t>
            </a:r>
          </a:p>
          <a:p>
            <a:pPr algn="r"/>
            <a:r>
              <a:rPr lang="en-US" sz="2000" b="1" dirty="0" smtClean="0">
                <a:solidFill>
                  <a:srgbClr val="3587B9"/>
                </a:solidFill>
                <a:latin typeface="+mj-lt"/>
              </a:rPr>
              <a:t>technology </a:t>
            </a:r>
            <a:endParaRPr lang="en-US" sz="2000" b="1" dirty="0">
              <a:solidFill>
                <a:srgbClr val="3587B9"/>
              </a:solidFill>
              <a:latin typeface="+mj-lt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0" y="1265293"/>
            <a:ext cx="914400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0" y="5223359"/>
            <a:ext cx="914400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664813" y="3836061"/>
            <a:ext cx="3581400" cy="1003668"/>
          </a:xfrm>
          <a:prstGeom prst="rect">
            <a:avLst/>
          </a:prstGeom>
          <a:noFill/>
          <a:ln w="19050">
            <a:solidFill>
              <a:srgbClr val="034E6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 smtClean="0">
                <a:solidFill>
                  <a:srgbClr val="3587B9"/>
                </a:solidFill>
                <a:latin typeface="+mj-lt"/>
              </a:rPr>
              <a:t>Value through </a:t>
            </a:r>
          </a:p>
          <a:p>
            <a:pPr algn="r"/>
            <a:r>
              <a:rPr lang="en-US" sz="2000" b="1" dirty="0">
                <a:solidFill>
                  <a:srgbClr val="3587B9"/>
                </a:solidFill>
                <a:latin typeface="+mj-lt"/>
              </a:rPr>
              <a:t>j</a:t>
            </a:r>
            <a:r>
              <a:rPr lang="en-US" sz="2000" b="1" dirty="0" smtClean="0">
                <a:solidFill>
                  <a:srgbClr val="3587B9"/>
                </a:solidFill>
                <a:latin typeface="+mj-lt"/>
              </a:rPr>
              <a:t>oining forces </a:t>
            </a:r>
            <a:endParaRPr lang="en-US" sz="2000" b="1" dirty="0">
              <a:solidFill>
                <a:srgbClr val="3587B9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0599" y="3836061"/>
            <a:ext cx="3581400" cy="1003668"/>
          </a:xfrm>
          <a:prstGeom prst="rect">
            <a:avLst/>
          </a:prstGeom>
          <a:noFill/>
          <a:ln w="19050">
            <a:solidFill>
              <a:srgbClr val="034E6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3587B9"/>
                </a:solidFill>
                <a:latin typeface="+mj-lt"/>
              </a:rPr>
              <a:t>Value through </a:t>
            </a:r>
          </a:p>
          <a:p>
            <a:r>
              <a:rPr lang="en-US" sz="2000" b="1" dirty="0" smtClean="0">
                <a:solidFill>
                  <a:srgbClr val="3587B9"/>
                </a:solidFill>
                <a:latin typeface="+mj-lt"/>
              </a:rPr>
              <a:t>education</a:t>
            </a:r>
            <a:endParaRPr lang="en-US" sz="2000" b="1" dirty="0">
              <a:solidFill>
                <a:srgbClr val="3587B9"/>
              </a:solidFill>
              <a:latin typeface="+mj-lt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3630304" y="2208375"/>
            <a:ext cx="1883391" cy="1904673"/>
          </a:xfrm>
          <a:prstGeom prst="ellipse">
            <a:avLst/>
          </a:prstGeom>
          <a:solidFill>
            <a:srgbClr val="3587B9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+mj-lt"/>
              </a:rPr>
              <a:t>Client Value </a:t>
            </a:r>
            <a:endParaRPr lang="fr-FR" sz="2400" b="1" dirty="0">
              <a:latin typeface="+mj-lt"/>
            </a:endParaRPr>
          </a:p>
        </p:txBody>
      </p:sp>
      <p:pic>
        <p:nvPicPr>
          <p:cNvPr id="19" name="Picture 2" descr="https://upload.wikimedia.org/wikipedia/en/thumb/1/11/World_Bank_Group_logo.png/330px-World_Bank_Group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513" y="6393692"/>
            <a:ext cx="1545668" cy="30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5291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0228" y="331681"/>
            <a:ext cx="6254130" cy="3381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Value for money: index insurance is an appropriate models in developing countries 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en-US" smtClean="0">
                <a:solidFill>
                  <a:srgbClr val="004563"/>
                </a:solidFill>
              </a:rPr>
              <a:pPr/>
              <a:t>3</a:t>
            </a:fld>
            <a:r>
              <a:rPr lang="en-US" dirty="0" smtClean="0">
                <a:solidFill>
                  <a:srgbClr val="004563"/>
                </a:solidFill>
              </a:rPr>
              <a:t>   |  </a:t>
            </a:r>
            <a:endParaRPr lang="en-US" dirty="0">
              <a:solidFill>
                <a:srgbClr val="00456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3892" y="2913005"/>
            <a:ext cx="527540" cy="2452102"/>
          </a:xfrm>
          <a:prstGeom prst="rect">
            <a:avLst/>
          </a:prstGeom>
          <a:solidFill>
            <a:srgbClr val="3587B9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863891" y="2435841"/>
            <a:ext cx="527541" cy="1044338"/>
          </a:xfrm>
          <a:prstGeom prst="rect">
            <a:avLst/>
          </a:prstGeom>
          <a:pattFill prst="wdDnDiag">
            <a:fgClr>
              <a:schemeClr val="bg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49257" y="5435022"/>
            <a:ext cx="175875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Traditional insurance 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939809" y="5439781"/>
            <a:ext cx="130414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Index Insurance with subsidies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10295" y="2845311"/>
            <a:ext cx="103473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300" b="1" dirty="0" smtClean="0">
                <a:latin typeface="Arial" pitchFamily="34" charset="0"/>
                <a:cs typeface="Arial" pitchFamily="34" charset="0"/>
              </a:rPr>
              <a:t>25 – </a:t>
            </a:r>
          </a:p>
          <a:p>
            <a:pPr algn="ctr"/>
            <a:r>
              <a:rPr lang="fr-FR" sz="1300" b="1" dirty="0" smtClean="0">
                <a:latin typeface="Arial" pitchFamily="34" charset="0"/>
                <a:cs typeface="Arial" pitchFamily="34" charset="0"/>
              </a:rPr>
              <a:t>35% 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2333625" y="5419984"/>
            <a:ext cx="175875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Traditional insurance in developing countries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4380615" y="5435021"/>
            <a:ext cx="191095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Index </a:t>
            </a:r>
          </a:p>
          <a:p>
            <a:pPr algn="ctr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Insurance combined with a </a:t>
            </a:r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meso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-approach/light broker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63891" y="892104"/>
            <a:ext cx="527540" cy="495442"/>
          </a:xfrm>
          <a:prstGeom prst="rect">
            <a:avLst/>
          </a:prstGeom>
          <a:pattFill prst="wdDnDiag">
            <a:fgClr>
              <a:schemeClr val="bg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863891" y="1490938"/>
            <a:ext cx="527540" cy="512683"/>
          </a:xfrm>
          <a:prstGeom prst="rect">
            <a:avLst/>
          </a:prstGeom>
          <a:solidFill>
            <a:srgbClr val="3587B9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1460924" y="998356"/>
            <a:ext cx="175875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Frictional costs 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490477" y="1565801"/>
            <a:ext cx="196930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Payback to the farmer 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41898" y="5365104"/>
            <a:ext cx="8284191" cy="4"/>
          </a:xfrm>
          <a:prstGeom prst="line">
            <a:avLst/>
          </a:prstGeom>
          <a:ln w="28575">
            <a:solidFill>
              <a:srgbClr val="3587B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932242" y="2533513"/>
            <a:ext cx="527540" cy="2843771"/>
          </a:xfrm>
          <a:prstGeom prst="rect">
            <a:avLst/>
          </a:prstGeom>
          <a:solidFill>
            <a:srgbClr val="3587B9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2932241" y="2430640"/>
            <a:ext cx="527541" cy="1827460"/>
          </a:xfrm>
          <a:prstGeom prst="rect">
            <a:avLst/>
          </a:prstGeom>
          <a:pattFill prst="wdDnDiag">
            <a:fgClr>
              <a:schemeClr val="bg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5125226" y="2642697"/>
            <a:ext cx="527540" cy="2722405"/>
          </a:xfrm>
          <a:prstGeom prst="rect">
            <a:avLst/>
          </a:prstGeom>
          <a:solidFill>
            <a:srgbClr val="3587B9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5125297" y="2430640"/>
            <a:ext cx="527541" cy="212057"/>
          </a:xfrm>
          <a:prstGeom prst="rect">
            <a:avLst/>
          </a:prstGeom>
          <a:pattFill prst="wdDnDiag">
            <a:fgClr>
              <a:schemeClr val="bg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7232574" y="1502004"/>
            <a:ext cx="527540" cy="3863098"/>
          </a:xfrm>
          <a:prstGeom prst="rect">
            <a:avLst/>
          </a:prstGeom>
          <a:solidFill>
            <a:srgbClr val="3587B9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7229040" y="1289946"/>
            <a:ext cx="527541" cy="212057"/>
          </a:xfrm>
          <a:prstGeom prst="rect">
            <a:avLst/>
          </a:prstGeom>
          <a:pattFill prst="wdDnDiag">
            <a:fgClr>
              <a:schemeClr val="bg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341898" y="2422193"/>
            <a:ext cx="7322897" cy="13646"/>
          </a:xfrm>
          <a:prstGeom prst="line">
            <a:avLst/>
          </a:prstGeom>
          <a:ln>
            <a:solidFill>
              <a:srgbClr val="3587B9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733536" y="2447729"/>
            <a:ext cx="134892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Lower distribution costs </a:t>
            </a:r>
          </a:p>
          <a:p>
            <a:pPr marL="285750" indent="-285750"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 claims handling costs </a:t>
            </a:r>
          </a:p>
          <a:p>
            <a:pPr marL="285750" indent="-285750"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 adverse selection </a:t>
            </a:r>
          </a:p>
          <a:p>
            <a:pPr marL="285750" indent="-285750"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 moral hazard 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7780616" y="1299679"/>
            <a:ext cx="113478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Public subsidies to foster farmers’ protection 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3481048" y="2448005"/>
            <a:ext cx="134892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rgbClr val="FF0000"/>
              </a:buClr>
              <a:buSzPct val="150000"/>
              <a:buFontTx/>
              <a:buChar char="-"/>
            </a:pP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Higher distribution costs </a:t>
            </a:r>
          </a:p>
          <a:p>
            <a:pPr marL="171450" indent="-171450">
              <a:buClr>
                <a:srgbClr val="FF0000"/>
              </a:buClr>
              <a:buSzPct val="150000"/>
              <a:buFontTx/>
              <a:buChar char="-"/>
            </a:pP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Higher claims handling costs</a:t>
            </a:r>
          </a:p>
          <a:p>
            <a:pPr marL="171450" indent="-171450">
              <a:buClr>
                <a:srgbClr val="FF0000"/>
              </a:buClr>
              <a:buSzPct val="150000"/>
              <a:buFontTx/>
              <a:buChar char="-"/>
            </a:pP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Higher cost of support functions  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1438188" y="2477063"/>
            <a:ext cx="1241196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rgbClr val="FF0000"/>
              </a:buClr>
              <a:buSzPct val="150000"/>
              <a:buFontTx/>
              <a:buChar char="-"/>
            </a:pP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istribution costs </a:t>
            </a:r>
          </a:p>
          <a:p>
            <a:pPr marL="171450" indent="-171450">
              <a:buClr>
                <a:srgbClr val="FF0000"/>
              </a:buClr>
              <a:buSzPct val="150000"/>
              <a:buFontTx/>
              <a:buChar char="-"/>
            </a:pP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laims handling costs </a:t>
            </a:r>
          </a:p>
          <a:p>
            <a:pPr marL="171450" indent="-171450">
              <a:buClr>
                <a:srgbClr val="FF0000"/>
              </a:buClr>
              <a:buSzPct val="150000"/>
              <a:buFontTx/>
              <a:buChar char="-"/>
            </a:pP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Support functions </a:t>
            </a:r>
          </a:p>
          <a:p>
            <a:pPr marL="171450" indent="-171450">
              <a:buClr>
                <a:srgbClr val="FF0000"/>
              </a:buClr>
              <a:buSzPct val="150000"/>
              <a:buFontTx/>
              <a:buChar char="-"/>
            </a:pP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Uncertainty loading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41898" y="2232561"/>
            <a:ext cx="52199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100%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284882" y="2973585"/>
            <a:ext cx="1822262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300" b="1" dirty="0" smtClean="0">
                <a:latin typeface="Arial" pitchFamily="34" charset="0"/>
                <a:cs typeface="Arial" pitchFamily="34" charset="0"/>
              </a:rPr>
              <a:t>50 – </a:t>
            </a:r>
          </a:p>
          <a:p>
            <a:pPr algn="ctr"/>
            <a:r>
              <a:rPr lang="fr-FR" sz="1300" b="1" dirty="0" smtClean="0">
                <a:latin typeface="Arial" pitchFamily="34" charset="0"/>
                <a:cs typeface="Arial" pitchFamily="34" charset="0"/>
              </a:rPr>
              <a:t>70% 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5100311" y="2447729"/>
            <a:ext cx="577513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300" b="1" dirty="0" smtClean="0">
                <a:latin typeface="Arial" pitchFamily="34" charset="0"/>
                <a:cs typeface="Arial" pitchFamily="34" charset="0"/>
              </a:rPr>
              <a:t>5-10% 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7179302" y="1282853"/>
            <a:ext cx="634084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300" b="1" dirty="0" smtClean="0">
                <a:latin typeface="Arial" pitchFamily="34" charset="0"/>
                <a:cs typeface="Arial" pitchFamily="34" charset="0"/>
              </a:rPr>
              <a:t>5-10% </a:t>
            </a:r>
          </a:p>
        </p:txBody>
      </p:sp>
      <p:pic>
        <p:nvPicPr>
          <p:cNvPr id="48" name="Picture 2" descr="https://upload.wikimedia.org/wikipedia/en/thumb/1/11/World_Bank_Group_logo.png/330px-World_Bank_Group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513" y="6393692"/>
            <a:ext cx="1545668" cy="30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456" y="16928"/>
            <a:ext cx="1594999" cy="67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0368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7696" y="331681"/>
            <a:ext cx="6254130" cy="3381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Value adapted in time and nature: index insurance can contribute to breaking the poverty trap cycle  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en-US" smtClean="0">
                <a:solidFill>
                  <a:srgbClr val="004563"/>
                </a:solidFill>
              </a:rPr>
              <a:pPr/>
              <a:t>4</a:t>
            </a:fld>
            <a:r>
              <a:rPr lang="en-US" dirty="0" smtClean="0">
                <a:solidFill>
                  <a:srgbClr val="004563"/>
                </a:solidFill>
              </a:rPr>
              <a:t>   |  </a:t>
            </a:r>
            <a:endParaRPr lang="en-US" dirty="0">
              <a:solidFill>
                <a:srgbClr val="004563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gray">
          <a:xfrm>
            <a:off x="6088894" y="2040648"/>
            <a:ext cx="1583922" cy="46872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Increased sensitivity to adverse weather conditions</a:t>
            </a:r>
            <a:endParaRPr kumimoji="0" lang="en-US" sz="1400" b="1" i="0" u="none" strike="noStrike" kern="0" cap="none" spc="0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 bwMode="gray">
          <a:xfrm>
            <a:off x="7598388" y="3287110"/>
            <a:ext cx="1152710" cy="3702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Poor yield/crop destruction</a:t>
            </a:r>
            <a:endParaRPr kumimoji="0" lang="en-US" sz="1400" b="1" i="0" u="none" strike="noStrike" kern="0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 bwMode="gray">
          <a:xfrm>
            <a:off x="5181059" y="4639771"/>
            <a:ext cx="1132627" cy="46872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No access to credit</a:t>
            </a:r>
            <a:endParaRPr kumimoji="0" lang="en-US" sz="1400" b="1" i="0" u="none" strike="noStrike" kern="0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 bwMode="gray">
          <a:xfrm>
            <a:off x="5974597" y="3459841"/>
            <a:ext cx="1152710" cy="46872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Poverty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trap</a:t>
            </a:r>
            <a:endParaRPr kumimoji="0" lang="en-US" sz="1400" b="1" i="0" u="none" strike="noStrike" kern="0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24" name="Groupe 23"/>
          <p:cNvGrpSpPr/>
          <p:nvPr/>
        </p:nvGrpSpPr>
        <p:grpSpPr>
          <a:xfrm rot="20567131">
            <a:off x="5386968" y="2563457"/>
            <a:ext cx="2230127" cy="2304893"/>
            <a:chOff x="976724" y="2687102"/>
            <a:chExt cx="1871036" cy="197367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5" name="Freeform 30"/>
            <p:cNvSpPr>
              <a:spLocks/>
            </p:cNvSpPr>
            <p:nvPr/>
          </p:nvSpPr>
          <p:spPr bwMode="gray">
            <a:xfrm rot="5400000">
              <a:off x="849177" y="3607535"/>
              <a:ext cx="1058807" cy="803714"/>
            </a:xfrm>
            <a:custGeom>
              <a:avLst/>
              <a:gdLst>
                <a:gd name="T0" fmla="*/ 858 w 858"/>
                <a:gd name="T1" fmla="*/ 14 h 672"/>
                <a:gd name="T2" fmla="*/ 736 w 858"/>
                <a:gd name="T3" fmla="*/ 114 h 672"/>
                <a:gd name="T4" fmla="*/ 590 w 858"/>
                <a:gd name="T5" fmla="*/ 0 h 672"/>
                <a:gd name="T6" fmla="*/ 590 w 858"/>
                <a:gd name="T7" fmla="*/ 0 h 672"/>
                <a:gd name="T8" fmla="*/ 578 w 858"/>
                <a:gd name="T9" fmla="*/ 32 h 672"/>
                <a:gd name="T10" fmla="*/ 566 w 858"/>
                <a:gd name="T11" fmla="*/ 64 h 672"/>
                <a:gd name="T12" fmla="*/ 550 w 858"/>
                <a:gd name="T13" fmla="*/ 94 h 672"/>
                <a:gd name="T14" fmla="*/ 530 w 858"/>
                <a:gd name="T15" fmla="*/ 122 h 672"/>
                <a:gd name="T16" fmla="*/ 510 w 858"/>
                <a:gd name="T17" fmla="*/ 148 h 672"/>
                <a:gd name="T18" fmla="*/ 488 w 858"/>
                <a:gd name="T19" fmla="*/ 174 h 672"/>
                <a:gd name="T20" fmla="*/ 464 w 858"/>
                <a:gd name="T21" fmla="*/ 198 h 672"/>
                <a:gd name="T22" fmla="*/ 438 w 858"/>
                <a:gd name="T23" fmla="*/ 218 h 672"/>
                <a:gd name="T24" fmla="*/ 410 w 858"/>
                <a:gd name="T25" fmla="*/ 238 h 672"/>
                <a:gd name="T26" fmla="*/ 382 w 858"/>
                <a:gd name="T27" fmla="*/ 256 h 672"/>
                <a:gd name="T28" fmla="*/ 352 w 858"/>
                <a:gd name="T29" fmla="*/ 270 h 672"/>
                <a:gd name="T30" fmla="*/ 320 w 858"/>
                <a:gd name="T31" fmla="*/ 284 h 672"/>
                <a:gd name="T32" fmla="*/ 288 w 858"/>
                <a:gd name="T33" fmla="*/ 294 h 672"/>
                <a:gd name="T34" fmla="*/ 254 w 858"/>
                <a:gd name="T35" fmla="*/ 302 h 672"/>
                <a:gd name="T36" fmla="*/ 218 w 858"/>
                <a:gd name="T37" fmla="*/ 306 h 672"/>
                <a:gd name="T38" fmla="*/ 182 w 858"/>
                <a:gd name="T39" fmla="*/ 308 h 672"/>
                <a:gd name="T40" fmla="*/ 182 w 858"/>
                <a:gd name="T41" fmla="*/ 212 h 672"/>
                <a:gd name="T42" fmla="*/ 0 w 858"/>
                <a:gd name="T43" fmla="*/ 452 h 672"/>
                <a:gd name="T44" fmla="*/ 186 w 858"/>
                <a:gd name="T45" fmla="*/ 672 h 672"/>
                <a:gd name="T46" fmla="*/ 184 w 858"/>
                <a:gd name="T47" fmla="*/ 572 h 672"/>
                <a:gd name="T48" fmla="*/ 184 w 858"/>
                <a:gd name="T49" fmla="*/ 572 h 672"/>
                <a:gd name="T50" fmla="*/ 216 w 858"/>
                <a:gd name="T51" fmla="*/ 572 h 672"/>
                <a:gd name="T52" fmla="*/ 246 w 858"/>
                <a:gd name="T53" fmla="*/ 570 h 672"/>
                <a:gd name="T54" fmla="*/ 276 w 858"/>
                <a:gd name="T55" fmla="*/ 566 h 672"/>
                <a:gd name="T56" fmla="*/ 306 w 858"/>
                <a:gd name="T57" fmla="*/ 560 h 672"/>
                <a:gd name="T58" fmla="*/ 336 w 858"/>
                <a:gd name="T59" fmla="*/ 554 h 672"/>
                <a:gd name="T60" fmla="*/ 366 w 858"/>
                <a:gd name="T61" fmla="*/ 546 h 672"/>
                <a:gd name="T62" fmla="*/ 394 w 858"/>
                <a:gd name="T63" fmla="*/ 538 h 672"/>
                <a:gd name="T64" fmla="*/ 422 w 858"/>
                <a:gd name="T65" fmla="*/ 528 h 672"/>
                <a:gd name="T66" fmla="*/ 448 w 858"/>
                <a:gd name="T67" fmla="*/ 516 h 672"/>
                <a:gd name="T68" fmla="*/ 476 w 858"/>
                <a:gd name="T69" fmla="*/ 504 h 672"/>
                <a:gd name="T70" fmla="*/ 502 w 858"/>
                <a:gd name="T71" fmla="*/ 490 h 672"/>
                <a:gd name="T72" fmla="*/ 528 w 858"/>
                <a:gd name="T73" fmla="*/ 476 h 672"/>
                <a:gd name="T74" fmla="*/ 552 w 858"/>
                <a:gd name="T75" fmla="*/ 462 h 672"/>
                <a:gd name="T76" fmla="*/ 576 w 858"/>
                <a:gd name="T77" fmla="*/ 444 h 672"/>
                <a:gd name="T78" fmla="*/ 600 w 858"/>
                <a:gd name="T79" fmla="*/ 428 h 672"/>
                <a:gd name="T80" fmla="*/ 622 w 858"/>
                <a:gd name="T81" fmla="*/ 410 h 672"/>
                <a:gd name="T82" fmla="*/ 666 w 858"/>
                <a:gd name="T83" fmla="*/ 370 h 672"/>
                <a:gd name="T84" fmla="*/ 704 w 858"/>
                <a:gd name="T85" fmla="*/ 328 h 672"/>
                <a:gd name="T86" fmla="*/ 724 w 858"/>
                <a:gd name="T87" fmla="*/ 306 h 672"/>
                <a:gd name="T88" fmla="*/ 740 w 858"/>
                <a:gd name="T89" fmla="*/ 282 h 672"/>
                <a:gd name="T90" fmla="*/ 758 w 858"/>
                <a:gd name="T91" fmla="*/ 258 h 672"/>
                <a:gd name="T92" fmla="*/ 774 w 858"/>
                <a:gd name="T93" fmla="*/ 234 h 672"/>
                <a:gd name="T94" fmla="*/ 788 w 858"/>
                <a:gd name="T95" fmla="*/ 208 h 672"/>
                <a:gd name="T96" fmla="*/ 802 w 858"/>
                <a:gd name="T97" fmla="*/ 182 h 672"/>
                <a:gd name="T98" fmla="*/ 814 w 858"/>
                <a:gd name="T99" fmla="*/ 156 h 672"/>
                <a:gd name="T100" fmla="*/ 824 w 858"/>
                <a:gd name="T101" fmla="*/ 128 h 672"/>
                <a:gd name="T102" fmla="*/ 836 w 858"/>
                <a:gd name="T103" fmla="*/ 100 h 672"/>
                <a:gd name="T104" fmla="*/ 844 w 858"/>
                <a:gd name="T105" fmla="*/ 72 h 672"/>
                <a:gd name="T106" fmla="*/ 852 w 858"/>
                <a:gd name="T107" fmla="*/ 44 h 672"/>
                <a:gd name="T108" fmla="*/ 858 w 858"/>
                <a:gd name="T109" fmla="*/ 14 h 672"/>
                <a:gd name="T110" fmla="*/ 858 w 858"/>
                <a:gd name="T111" fmla="*/ 14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8" h="672">
                  <a:moveTo>
                    <a:pt x="858" y="14"/>
                  </a:moveTo>
                  <a:lnTo>
                    <a:pt x="736" y="114"/>
                  </a:lnTo>
                  <a:lnTo>
                    <a:pt x="590" y="0"/>
                  </a:lnTo>
                  <a:lnTo>
                    <a:pt x="578" y="32"/>
                  </a:lnTo>
                  <a:lnTo>
                    <a:pt x="566" y="64"/>
                  </a:lnTo>
                  <a:lnTo>
                    <a:pt x="550" y="94"/>
                  </a:lnTo>
                  <a:lnTo>
                    <a:pt x="530" y="122"/>
                  </a:lnTo>
                  <a:lnTo>
                    <a:pt x="510" y="148"/>
                  </a:lnTo>
                  <a:lnTo>
                    <a:pt x="488" y="174"/>
                  </a:lnTo>
                  <a:lnTo>
                    <a:pt x="464" y="198"/>
                  </a:lnTo>
                  <a:lnTo>
                    <a:pt x="438" y="218"/>
                  </a:lnTo>
                  <a:lnTo>
                    <a:pt x="410" y="238"/>
                  </a:lnTo>
                  <a:lnTo>
                    <a:pt x="382" y="256"/>
                  </a:lnTo>
                  <a:lnTo>
                    <a:pt x="352" y="270"/>
                  </a:lnTo>
                  <a:lnTo>
                    <a:pt x="320" y="284"/>
                  </a:lnTo>
                  <a:lnTo>
                    <a:pt x="288" y="294"/>
                  </a:lnTo>
                  <a:lnTo>
                    <a:pt x="254" y="302"/>
                  </a:lnTo>
                  <a:lnTo>
                    <a:pt x="218" y="306"/>
                  </a:lnTo>
                  <a:lnTo>
                    <a:pt x="182" y="308"/>
                  </a:lnTo>
                  <a:lnTo>
                    <a:pt x="182" y="212"/>
                  </a:lnTo>
                  <a:lnTo>
                    <a:pt x="0" y="452"/>
                  </a:lnTo>
                  <a:lnTo>
                    <a:pt x="186" y="672"/>
                  </a:lnTo>
                  <a:lnTo>
                    <a:pt x="184" y="572"/>
                  </a:lnTo>
                  <a:lnTo>
                    <a:pt x="216" y="572"/>
                  </a:lnTo>
                  <a:lnTo>
                    <a:pt x="246" y="570"/>
                  </a:lnTo>
                  <a:lnTo>
                    <a:pt x="276" y="566"/>
                  </a:lnTo>
                  <a:lnTo>
                    <a:pt x="306" y="560"/>
                  </a:lnTo>
                  <a:lnTo>
                    <a:pt x="336" y="554"/>
                  </a:lnTo>
                  <a:lnTo>
                    <a:pt x="366" y="546"/>
                  </a:lnTo>
                  <a:lnTo>
                    <a:pt x="394" y="538"/>
                  </a:lnTo>
                  <a:lnTo>
                    <a:pt x="422" y="528"/>
                  </a:lnTo>
                  <a:lnTo>
                    <a:pt x="448" y="516"/>
                  </a:lnTo>
                  <a:lnTo>
                    <a:pt x="476" y="504"/>
                  </a:lnTo>
                  <a:lnTo>
                    <a:pt x="502" y="490"/>
                  </a:lnTo>
                  <a:lnTo>
                    <a:pt x="528" y="476"/>
                  </a:lnTo>
                  <a:lnTo>
                    <a:pt x="552" y="462"/>
                  </a:lnTo>
                  <a:lnTo>
                    <a:pt x="576" y="444"/>
                  </a:lnTo>
                  <a:lnTo>
                    <a:pt x="600" y="428"/>
                  </a:lnTo>
                  <a:lnTo>
                    <a:pt x="622" y="410"/>
                  </a:lnTo>
                  <a:lnTo>
                    <a:pt x="666" y="370"/>
                  </a:lnTo>
                  <a:lnTo>
                    <a:pt x="704" y="328"/>
                  </a:lnTo>
                  <a:lnTo>
                    <a:pt x="724" y="306"/>
                  </a:lnTo>
                  <a:lnTo>
                    <a:pt x="740" y="282"/>
                  </a:lnTo>
                  <a:lnTo>
                    <a:pt x="758" y="258"/>
                  </a:lnTo>
                  <a:lnTo>
                    <a:pt x="774" y="234"/>
                  </a:lnTo>
                  <a:lnTo>
                    <a:pt x="788" y="208"/>
                  </a:lnTo>
                  <a:lnTo>
                    <a:pt x="802" y="182"/>
                  </a:lnTo>
                  <a:lnTo>
                    <a:pt x="814" y="156"/>
                  </a:lnTo>
                  <a:lnTo>
                    <a:pt x="824" y="128"/>
                  </a:lnTo>
                  <a:lnTo>
                    <a:pt x="836" y="100"/>
                  </a:lnTo>
                  <a:lnTo>
                    <a:pt x="844" y="72"/>
                  </a:lnTo>
                  <a:lnTo>
                    <a:pt x="852" y="44"/>
                  </a:lnTo>
                  <a:lnTo>
                    <a:pt x="858" y="1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mpd="sng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6" name="Freeform 31"/>
            <p:cNvSpPr>
              <a:spLocks/>
            </p:cNvSpPr>
            <p:nvPr/>
          </p:nvSpPr>
          <p:spPr bwMode="gray">
            <a:xfrm rot="5400000">
              <a:off x="1176107" y="2616595"/>
              <a:ext cx="878274" cy="1019287"/>
            </a:xfrm>
            <a:custGeom>
              <a:avLst/>
              <a:gdLst>
                <a:gd name="T0" fmla="*/ 710 w 710"/>
                <a:gd name="T1" fmla="*/ 586 h 852"/>
                <a:gd name="T2" fmla="*/ 710 w 710"/>
                <a:gd name="T3" fmla="*/ 586 h 852"/>
                <a:gd name="T4" fmla="*/ 676 w 710"/>
                <a:gd name="T5" fmla="*/ 576 h 852"/>
                <a:gd name="T6" fmla="*/ 642 w 710"/>
                <a:gd name="T7" fmla="*/ 564 h 852"/>
                <a:gd name="T8" fmla="*/ 612 w 710"/>
                <a:gd name="T9" fmla="*/ 550 h 852"/>
                <a:gd name="T10" fmla="*/ 582 w 710"/>
                <a:gd name="T11" fmla="*/ 532 h 852"/>
                <a:gd name="T12" fmla="*/ 552 w 710"/>
                <a:gd name="T13" fmla="*/ 512 h 852"/>
                <a:gd name="T14" fmla="*/ 526 w 710"/>
                <a:gd name="T15" fmla="*/ 490 h 852"/>
                <a:gd name="T16" fmla="*/ 502 w 710"/>
                <a:gd name="T17" fmla="*/ 468 h 852"/>
                <a:gd name="T18" fmla="*/ 478 w 710"/>
                <a:gd name="T19" fmla="*/ 442 h 852"/>
                <a:gd name="T20" fmla="*/ 458 w 710"/>
                <a:gd name="T21" fmla="*/ 414 h 852"/>
                <a:gd name="T22" fmla="*/ 438 w 710"/>
                <a:gd name="T23" fmla="*/ 386 h 852"/>
                <a:gd name="T24" fmla="*/ 422 w 710"/>
                <a:gd name="T25" fmla="*/ 356 h 852"/>
                <a:gd name="T26" fmla="*/ 408 w 710"/>
                <a:gd name="T27" fmla="*/ 324 h 852"/>
                <a:gd name="T28" fmla="*/ 396 w 710"/>
                <a:gd name="T29" fmla="*/ 290 h 852"/>
                <a:gd name="T30" fmla="*/ 386 w 710"/>
                <a:gd name="T31" fmla="*/ 256 h 852"/>
                <a:gd name="T32" fmla="*/ 380 w 710"/>
                <a:gd name="T33" fmla="*/ 220 h 852"/>
                <a:gd name="T34" fmla="*/ 378 w 710"/>
                <a:gd name="T35" fmla="*/ 184 h 852"/>
                <a:gd name="T36" fmla="*/ 460 w 710"/>
                <a:gd name="T37" fmla="*/ 184 h 852"/>
                <a:gd name="T38" fmla="*/ 222 w 710"/>
                <a:gd name="T39" fmla="*/ 0 h 852"/>
                <a:gd name="T40" fmla="*/ 0 w 710"/>
                <a:gd name="T41" fmla="*/ 182 h 852"/>
                <a:gd name="T42" fmla="*/ 114 w 710"/>
                <a:gd name="T43" fmla="*/ 182 h 852"/>
                <a:gd name="T44" fmla="*/ 114 w 710"/>
                <a:gd name="T45" fmla="*/ 182 h 852"/>
                <a:gd name="T46" fmla="*/ 114 w 710"/>
                <a:gd name="T47" fmla="*/ 214 h 852"/>
                <a:gd name="T48" fmla="*/ 118 w 710"/>
                <a:gd name="T49" fmla="*/ 244 h 852"/>
                <a:gd name="T50" fmla="*/ 122 w 710"/>
                <a:gd name="T51" fmla="*/ 276 h 852"/>
                <a:gd name="T52" fmla="*/ 128 w 710"/>
                <a:gd name="T53" fmla="*/ 306 h 852"/>
                <a:gd name="T54" fmla="*/ 134 w 710"/>
                <a:gd name="T55" fmla="*/ 334 h 852"/>
                <a:gd name="T56" fmla="*/ 142 w 710"/>
                <a:gd name="T57" fmla="*/ 364 h 852"/>
                <a:gd name="T58" fmla="*/ 152 w 710"/>
                <a:gd name="T59" fmla="*/ 392 h 852"/>
                <a:gd name="T60" fmla="*/ 162 w 710"/>
                <a:gd name="T61" fmla="*/ 420 h 852"/>
                <a:gd name="T62" fmla="*/ 174 w 710"/>
                <a:gd name="T63" fmla="*/ 448 h 852"/>
                <a:gd name="T64" fmla="*/ 186 w 710"/>
                <a:gd name="T65" fmla="*/ 474 h 852"/>
                <a:gd name="T66" fmla="*/ 200 w 710"/>
                <a:gd name="T67" fmla="*/ 500 h 852"/>
                <a:gd name="T68" fmla="*/ 214 w 710"/>
                <a:gd name="T69" fmla="*/ 526 h 852"/>
                <a:gd name="T70" fmla="*/ 230 w 710"/>
                <a:gd name="T71" fmla="*/ 550 h 852"/>
                <a:gd name="T72" fmla="*/ 248 w 710"/>
                <a:gd name="T73" fmla="*/ 574 h 852"/>
                <a:gd name="T74" fmla="*/ 266 w 710"/>
                <a:gd name="T75" fmla="*/ 598 h 852"/>
                <a:gd name="T76" fmla="*/ 284 w 710"/>
                <a:gd name="T77" fmla="*/ 620 h 852"/>
                <a:gd name="T78" fmla="*/ 304 w 710"/>
                <a:gd name="T79" fmla="*/ 642 h 852"/>
                <a:gd name="T80" fmla="*/ 324 w 710"/>
                <a:gd name="T81" fmla="*/ 664 h 852"/>
                <a:gd name="T82" fmla="*/ 346 w 710"/>
                <a:gd name="T83" fmla="*/ 684 h 852"/>
                <a:gd name="T84" fmla="*/ 368 w 710"/>
                <a:gd name="T85" fmla="*/ 702 h 852"/>
                <a:gd name="T86" fmla="*/ 390 w 710"/>
                <a:gd name="T87" fmla="*/ 720 h 852"/>
                <a:gd name="T88" fmla="*/ 414 w 710"/>
                <a:gd name="T89" fmla="*/ 738 h 852"/>
                <a:gd name="T90" fmla="*/ 438 w 710"/>
                <a:gd name="T91" fmla="*/ 754 h 852"/>
                <a:gd name="T92" fmla="*/ 464 w 710"/>
                <a:gd name="T93" fmla="*/ 770 h 852"/>
                <a:gd name="T94" fmla="*/ 490 w 710"/>
                <a:gd name="T95" fmla="*/ 784 h 852"/>
                <a:gd name="T96" fmla="*/ 516 w 710"/>
                <a:gd name="T97" fmla="*/ 796 h 852"/>
                <a:gd name="T98" fmla="*/ 544 w 710"/>
                <a:gd name="T99" fmla="*/ 808 h 852"/>
                <a:gd name="T100" fmla="*/ 572 w 710"/>
                <a:gd name="T101" fmla="*/ 820 h 852"/>
                <a:gd name="T102" fmla="*/ 600 w 710"/>
                <a:gd name="T103" fmla="*/ 830 h 852"/>
                <a:gd name="T104" fmla="*/ 628 w 710"/>
                <a:gd name="T105" fmla="*/ 838 h 852"/>
                <a:gd name="T106" fmla="*/ 658 w 710"/>
                <a:gd name="T107" fmla="*/ 846 h 852"/>
                <a:gd name="T108" fmla="*/ 688 w 710"/>
                <a:gd name="T109" fmla="*/ 852 h 852"/>
                <a:gd name="T110" fmla="*/ 594 w 710"/>
                <a:gd name="T111" fmla="*/ 740 h 852"/>
                <a:gd name="T112" fmla="*/ 710 w 710"/>
                <a:gd name="T113" fmla="*/ 586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0" h="852">
                  <a:moveTo>
                    <a:pt x="710" y="586"/>
                  </a:moveTo>
                  <a:lnTo>
                    <a:pt x="710" y="586"/>
                  </a:lnTo>
                  <a:lnTo>
                    <a:pt x="676" y="576"/>
                  </a:lnTo>
                  <a:lnTo>
                    <a:pt x="642" y="564"/>
                  </a:lnTo>
                  <a:lnTo>
                    <a:pt x="612" y="550"/>
                  </a:lnTo>
                  <a:lnTo>
                    <a:pt x="582" y="532"/>
                  </a:lnTo>
                  <a:lnTo>
                    <a:pt x="552" y="512"/>
                  </a:lnTo>
                  <a:lnTo>
                    <a:pt x="526" y="490"/>
                  </a:lnTo>
                  <a:lnTo>
                    <a:pt x="502" y="468"/>
                  </a:lnTo>
                  <a:lnTo>
                    <a:pt x="478" y="442"/>
                  </a:lnTo>
                  <a:lnTo>
                    <a:pt x="458" y="414"/>
                  </a:lnTo>
                  <a:lnTo>
                    <a:pt x="438" y="386"/>
                  </a:lnTo>
                  <a:lnTo>
                    <a:pt x="422" y="356"/>
                  </a:lnTo>
                  <a:lnTo>
                    <a:pt x="408" y="324"/>
                  </a:lnTo>
                  <a:lnTo>
                    <a:pt x="396" y="290"/>
                  </a:lnTo>
                  <a:lnTo>
                    <a:pt x="386" y="256"/>
                  </a:lnTo>
                  <a:lnTo>
                    <a:pt x="380" y="220"/>
                  </a:lnTo>
                  <a:lnTo>
                    <a:pt x="378" y="184"/>
                  </a:lnTo>
                  <a:lnTo>
                    <a:pt x="460" y="184"/>
                  </a:lnTo>
                  <a:lnTo>
                    <a:pt x="222" y="0"/>
                  </a:lnTo>
                  <a:lnTo>
                    <a:pt x="0" y="182"/>
                  </a:lnTo>
                  <a:lnTo>
                    <a:pt x="114" y="182"/>
                  </a:lnTo>
                  <a:lnTo>
                    <a:pt x="114" y="214"/>
                  </a:lnTo>
                  <a:lnTo>
                    <a:pt x="118" y="244"/>
                  </a:lnTo>
                  <a:lnTo>
                    <a:pt x="122" y="276"/>
                  </a:lnTo>
                  <a:lnTo>
                    <a:pt x="128" y="306"/>
                  </a:lnTo>
                  <a:lnTo>
                    <a:pt x="134" y="334"/>
                  </a:lnTo>
                  <a:lnTo>
                    <a:pt x="142" y="364"/>
                  </a:lnTo>
                  <a:lnTo>
                    <a:pt x="152" y="392"/>
                  </a:lnTo>
                  <a:lnTo>
                    <a:pt x="162" y="420"/>
                  </a:lnTo>
                  <a:lnTo>
                    <a:pt x="174" y="448"/>
                  </a:lnTo>
                  <a:lnTo>
                    <a:pt x="186" y="474"/>
                  </a:lnTo>
                  <a:lnTo>
                    <a:pt x="200" y="500"/>
                  </a:lnTo>
                  <a:lnTo>
                    <a:pt x="214" y="526"/>
                  </a:lnTo>
                  <a:lnTo>
                    <a:pt x="230" y="550"/>
                  </a:lnTo>
                  <a:lnTo>
                    <a:pt x="248" y="574"/>
                  </a:lnTo>
                  <a:lnTo>
                    <a:pt x="266" y="598"/>
                  </a:lnTo>
                  <a:lnTo>
                    <a:pt x="284" y="620"/>
                  </a:lnTo>
                  <a:lnTo>
                    <a:pt x="304" y="642"/>
                  </a:lnTo>
                  <a:lnTo>
                    <a:pt x="324" y="664"/>
                  </a:lnTo>
                  <a:lnTo>
                    <a:pt x="346" y="684"/>
                  </a:lnTo>
                  <a:lnTo>
                    <a:pt x="368" y="702"/>
                  </a:lnTo>
                  <a:lnTo>
                    <a:pt x="390" y="720"/>
                  </a:lnTo>
                  <a:lnTo>
                    <a:pt x="414" y="738"/>
                  </a:lnTo>
                  <a:lnTo>
                    <a:pt x="438" y="754"/>
                  </a:lnTo>
                  <a:lnTo>
                    <a:pt x="464" y="770"/>
                  </a:lnTo>
                  <a:lnTo>
                    <a:pt x="490" y="784"/>
                  </a:lnTo>
                  <a:lnTo>
                    <a:pt x="516" y="796"/>
                  </a:lnTo>
                  <a:lnTo>
                    <a:pt x="544" y="808"/>
                  </a:lnTo>
                  <a:lnTo>
                    <a:pt x="572" y="820"/>
                  </a:lnTo>
                  <a:lnTo>
                    <a:pt x="600" y="830"/>
                  </a:lnTo>
                  <a:lnTo>
                    <a:pt x="628" y="838"/>
                  </a:lnTo>
                  <a:lnTo>
                    <a:pt x="658" y="846"/>
                  </a:lnTo>
                  <a:lnTo>
                    <a:pt x="688" y="852"/>
                  </a:lnTo>
                  <a:lnTo>
                    <a:pt x="594" y="740"/>
                  </a:lnTo>
                  <a:lnTo>
                    <a:pt x="710" y="58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mpd="sng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7" name="Freeform 32"/>
            <p:cNvSpPr>
              <a:spLocks/>
            </p:cNvSpPr>
            <p:nvPr/>
          </p:nvSpPr>
          <p:spPr bwMode="gray">
            <a:xfrm rot="5400000">
              <a:off x="1898443" y="2975907"/>
              <a:ext cx="1083204" cy="815430"/>
            </a:xfrm>
            <a:custGeom>
              <a:avLst/>
              <a:gdLst>
                <a:gd name="T0" fmla="*/ 878 w 878"/>
                <a:gd name="T1" fmla="*/ 222 h 682"/>
                <a:gd name="T2" fmla="*/ 696 w 878"/>
                <a:gd name="T3" fmla="*/ 0 h 682"/>
                <a:gd name="T4" fmla="*/ 696 w 878"/>
                <a:gd name="T5" fmla="*/ 64 h 682"/>
                <a:gd name="T6" fmla="*/ 696 w 878"/>
                <a:gd name="T7" fmla="*/ 64 h 682"/>
                <a:gd name="T8" fmla="*/ 690 w 878"/>
                <a:gd name="T9" fmla="*/ 64 h 682"/>
                <a:gd name="T10" fmla="*/ 690 w 878"/>
                <a:gd name="T11" fmla="*/ 64 h 682"/>
                <a:gd name="T12" fmla="*/ 658 w 878"/>
                <a:gd name="T13" fmla="*/ 66 h 682"/>
                <a:gd name="T14" fmla="*/ 626 w 878"/>
                <a:gd name="T15" fmla="*/ 68 h 682"/>
                <a:gd name="T16" fmla="*/ 594 w 878"/>
                <a:gd name="T17" fmla="*/ 70 h 682"/>
                <a:gd name="T18" fmla="*/ 564 w 878"/>
                <a:gd name="T19" fmla="*/ 76 h 682"/>
                <a:gd name="T20" fmla="*/ 532 w 878"/>
                <a:gd name="T21" fmla="*/ 82 h 682"/>
                <a:gd name="T22" fmla="*/ 502 w 878"/>
                <a:gd name="T23" fmla="*/ 90 h 682"/>
                <a:gd name="T24" fmla="*/ 472 w 878"/>
                <a:gd name="T25" fmla="*/ 98 h 682"/>
                <a:gd name="T26" fmla="*/ 444 w 878"/>
                <a:gd name="T27" fmla="*/ 108 h 682"/>
                <a:gd name="T28" fmla="*/ 416 w 878"/>
                <a:gd name="T29" fmla="*/ 120 h 682"/>
                <a:gd name="T30" fmla="*/ 388 w 878"/>
                <a:gd name="T31" fmla="*/ 132 h 682"/>
                <a:gd name="T32" fmla="*/ 360 w 878"/>
                <a:gd name="T33" fmla="*/ 146 h 682"/>
                <a:gd name="T34" fmla="*/ 334 w 878"/>
                <a:gd name="T35" fmla="*/ 162 h 682"/>
                <a:gd name="T36" fmla="*/ 308 w 878"/>
                <a:gd name="T37" fmla="*/ 178 h 682"/>
                <a:gd name="T38" fmla="*/ 284 w 878"/>
                <a:gd name="T39" fmla="*/ 194 h 682"/>
                <a:gd name="T40" fmla="*/ 260 w 878"/>
                <a:gd name="T41" fmla="*/ 212 h 682"/>
                <a:gd name="T42" fmla="*/ 236 w 878"/>
                <a:gd name="T43" fmla="*/ 232 h 682"/>
                <a:gd name="T44" fmla="*/ 214 w 878"/>
                <a:gd name="T45" fmla="*/ 252 h 682"/>
                <a:gd name="T46" fmla="*/ 192 w 878"/>
                <a:gd name="T47" fmla="*/ 272 h 682"/>
                <a:gd name="T48" fmla="*/ 172 w 878"/>
                <a:gd name="T49" fmla="*/ 294 h 682"/>
                <a:gd name="T50" fmla="*/ 152 w 878"/>
                <a:gd name="T51" fmla="*/ 316 h 682"/>
                <a:gd name="T52" fmla="*/ 132 w 878"/>
                <a:gd name="T53" fmla="*/ 340 h 682"/>
                <a:gd name="T54" fmla="*/ 114 w 878"/>
                <a:gd name="T55" fmla="*/ 364 h 682"/>
                <a:gd name="T56" fmla="*/ 98 w 878"/>
                <a:gd name="T57" fmla="*/ 390 h 682"/>
                <a:gd name="T58" fmla="*/ 82 w 878"/>
                <a:gd name="T59" fmla="*/ 416 h 682"/>
                <a:gd name="T60" fmla="*/ 68 w 878"/>
                <a:gd name="T61" fmla="*/ 442 h 682"/>
                <a:gd name="T62" fmla="*/ 54 w 878"/>
                <a:gd name="T63" fmla="*/ 470 h 682"/>
                <a:gd name="T64" fmla="*/ 42 w 878"/>
                <a:gd name="T65" fmla="*/ 498 h 682"/>
                <a:gd name="T66" fmla="*/ 30 w 878"/>
                <a:gd name="T67" fmla="*/ 526 h 682"/>
                <a:gd name="T68" fmla="*/ 20 w 878"/>
                <a:gd name="T69" fmla="*/ 554 h 682"/>
                <a:gd name="T70" fmla="*/ 12 w 878"/>
                <a:gd name="T71" fmla="*/ 584 h 682"/>
                <a:gd name="T72" fmla="*/ 6 w 878"/>
                <a:gd name="T73" fmla="*/ 614 h 682"/>
                <a:gd name="T74" fmla="*/ 0 w 878"/>
                <a:gd name="T75" fmla="*/ 646 h 682"/>
                <a:gd name="T76" fmla="*/ 104 w 878"/>
                <a:gd name="T77" fmla="*/ 560 h 682"/>
                <a:gd name="T78" fmla="*/ 260 w 878"/>
                <a:gd name="T79" fmla="*/ 682 h 682"/>
                <a:gd name="T80" fmla="*/ 260 w 878"/>
                <a:gd name="T81" fmla="*/ 682 h 682"/>
                <a:gd name="T82" fmla="*/ 270 w 878"/>
                <a:gd name="T83" fmla="*/ 644 h 682"/>
                <a:gd name="T84" fmla="*/ 282 w 878"/>
                <a:gd name="T85" fmla="*/ 608 h 682"/>
                <a:gd name="T86" fmla="*/ 296 w 878"/>
                <a:gd name="T87" fmla="*/ 574 h 682"/>
                <a:gd name="T88" fmla="*/ 314 w 878"/>
                <a:gd name="T89" fmla="*/ 542 h 682"/>
                <a:gd name="T90" fmla="*/ 336 w 878"/>
                <a:gd name="T91" fmla="*/ 510 h 682"/>
                <a:gd name="T92" fmla="*/ 358 w 878"/>
                <a:gd name="T93" fmla="*/ 482 h 682"/>
                <a:gd name="T94" fmla="*/ 384 w 878"/>
                <a:gd name="T95" fmla="*/ 454 h 682"/>
                <a:gd name="T96" fmla="*/ 410 w 878"/>
                <a:gd name="T97" fmla="*/ 430 h 682"/>
                <a:gd name="T98" fmla="*/ 440 w 878"/>
                <a:gd name="T99" fmla="*/ 406 h 682"/>
                <a:gd name="T100" fmla="*/ 472 w 878"/>
                <a:gd name="T101" fmla="*/ 388 h 682"/>
                <a:gd name="T102" fmla="*/ 504 w 878"/>
                <a:gd name="T103" fmla="*/ 370 h 682"/>
                <a:gd name="T104" fmla="*/ 538 w 878"/>
                <a:gd name="T105" fmla="*/ 356 h 682"/>
                <a:gd name="T106" fmla="*/ 574 w 878"/>
                <a:gd name="T107" fmla="*/ 344 h 682"/>
                <a:gd name="T108" fmla="*/ 612 w 878"/>
                <a:gd name="T109" fmla="*/ 336 h 682"/>
                <a:gd name="T110" fmla="*/ 650 w 878"/>
                <a:gd name="T111" fmla="*/ 330 h 682"/>
                <a:gd name="T112" fmla="*/ 690 w 878"/>
                <a:gd name="T113" fmla="*/ 328 h 682"/>
                <a:gd name="T114" fmla="*/ 690 w 878"/>
                <a:gd name="T115" fmla="*/ 328 h 682"/>
                <a:gd name="T116" fmla="*/ 694 w 878"/>
                <a:gd name="T117" fmla="*/ 328 h 682"/>
                <a:gd name="T118" fmla="*/ 694 w 878"/>
                <a:gd name="T119" fmla="*/ 460 h 682"/>
                <a:gd name="T120" fmla="*/ 878 w 878"/>
                <a:gd name="T121" fmla="*/ 22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78" h="682">
                  <a:moveTo>
                    <a:pt x="878" y="222"/>
                  </a:moveTo>
                  <a:lnTo>
                    <a:pt x="696" y="0"/>
                  </a:lnTo>
                  <a:lnTo>
                    <a:pt x="696" y="64"/>
                  </a:lnTo>
                  <a:lnTo>
                    <a:pt x="690" y="64"/>
                  </a:lnTo>
                  <a:lnTo>
                    <a:pt x="658" y="66"/>
                  </a:lnTo>
                  <a:lnTo>
                    <a:pt x="626" y="68"/>
                  </a:lnTo>
                  <a:lnTo>
                    <a:pt x="594" y="70"/>
                  </a:lnTo>
                  <a:lnTo>
                    <a:pt x="564" y="76"/>
                  </a:lnTo>
                  <a:lnTo>
                    <a:pt x="532" y="82"/>
                  </a:lnTo>
                  <a:lnTo>
                    <a:pt x="502" y="90"/>
                  </a:lnTo>
                  <a:lnTo>
                    <a:pt x="472" y="98"/>
                  </a:lnTo>
                  <a:lnTo>
                    <a:pt x="444" y="108"/>
                  </a:lnTo>
                  <a:lnTo>
                    <a:pt x="416" y="120"/>
                  </a:lnTo>
                  <a:lnTo>
                    <a:pt x="388" y="132"/>
                  </a:lnTo>
                  <a:lnTo>
                    <a:pt x="360" y="146"/>
                  </a:lnTo>
                  <a:lnTo>
                    <a:pt x="334" y="162"/>
                  </a:lnTo>
                  <a:lnTo>
                    <a:pt x="308" y="178"/>
                  </a:lnTo>
                  <a:lnTo>
                    <a:pt x="284" y="194"/>
                  </a:lnTo>
                  <a:lnTo>
                    <a:pt x="260" y="212"/>
                  </a:lnTo>
                  <a:lnTo>
                    <a:pt x="236" y="232"/>
                  </a:lnTo>
                  <a:lnTo>
                    <a:pt x="214" y="252"/>
                  </a:lnTo>
                  <a:lnTo>
                    <a:pt x="192" y="272"/>
                  </a:lnTo>
                  <a:lnTo>
                    <a:pt x="172" y="294"/>
                  </a:lnTo>
                  <a:lnTo>
                    <a:pt x="152" y="316"/>
                  </a:lnTo>
                  <a:lnTo>
                    <a:pt x="132" y="340"/>
                  </a:lnTo>
                  <a:lnTo>
                    <a:pt x="114" y="364"/>
                  </a:lnTo>
                  <a:lnTo>
                    <a:pt x="98" y="390"/>
                  </a:lnTo>
                  <a:lnTo>
                    <a:pt x="82" y="416"/>
                  </a:lnTo>
                  <a:lnTo>
                    <a:pt x="68" y="442"/>
                  </a:lnTo>
                  <a:lnTo>
                    <a:pt x="54" y="470"/>
                  </a:lnTo>
                  <a:lnTo>
                    <a:pt x="42" y="498"/>
                  </a:lnTo>
                  <a:lnTo>
                    <a:pt x="30" y="526"/>
                  </a:lnTo>
                  <a:lnTo>
                    <a:pt x="20" y="554"/>
                  </a:lnTo>
                  <a:lnTo>
                    <a:pt x="12" y="584"/>
                  </a:lnTo>
                  <a:lnTo>
                    <a:pt x="6" y="614"/>
                  </a:lnTo>
                  <a:lnTo>
                    <a:pt x="0" y="646"/>
                  </a:lnTo>
                  <a:lnTo>
                    <a:pt x="104" y="560"/>
                  </a:lnTo>
                  <a:lnTo>
                    <a:pt x="260" y="682"/>
                  </a:lnTo>
                  <a:lnTo>
                    <a:pt x="270" y="644"/>
                  </a:lnTo>
                  <a:lnTo>
                    <a:pt x="282" y="608"/>
                  </a:lnTo>
                  <a:lnTo>
                    <a:pt x="296" y="574"/>
                  </a:lnTo>
                  <a:lnTo>
                    <a:pt x="314" y="542"/>
                  </a:lnTo>
                  <a:lnTo>
                    <a:pt x="336" y="510"/>
                  </a:lnTo>
                  <a:lnTo>
                    <a:pt x="358" y="482"/>
                  </a:lnTo>
                  <a:lnTo>
                    <a:pt x="384" y="454"/>
                  </a:lnTo>
                  <a:lnTo>
                    <a:pt x="410" y="430"/>
                  </a:lnTo>
                  <a:lnTo>
                    <a:pt x="440" y="406"/>
                  </a:lnTo>
                  <a:lnTo>
                    <a:pt x="472" y="388"/>
                  </a:lnTo>
                  <a:lnTo>
                    <a:pt x="504" y="370"/>
                  </a:lnTo>
                  <a:lnTo>
                    <a:pt x="538" y="356"/>
                  </a:lnTo>
                  <a:lnTo>
                    <a:pt x="574" y="344"/>
                  </a:lnTo>
                  <a:lnTo>
                    <a:pt x="612" y="336"/>
                  </a:lnTo>
                  <a:lnTo>
                    <a:pt x="650" y="330"/>
                  </a:lnTo>
                  <a:lnTo>
                    <a:pt x="690" y="328"/>
                  </a:lnTo>
                  <a:lnTo>
                    <a:pt x="694" y="328"/>
                  </a:lnTo>
                  <a:lnTo>
                    <a:pt x="694" y="460"/>
                  </a:lnTo>
                  <a:lnTo>
                    <a:pt x="878" y="22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mpd="sng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8" name="Freeform 33"/>
            <p:cNvSpPr>
              <a:spLocks/>
            </p:cNvSpPr>
            <p:nvPr/>
          </p:nvSpPr>
          <p:spPr bwMode="gray">
            <a:xfrm rot="5400000">
              <a:off x="1819297" y="3717843"/>
              <a:ext cx="819722" cy="1066151"/>
            </a:xfrm>
            <a:custGeom>
              <a:avLst/>
              <a:gdLst>
                <a:gd name="T0" fmla="*/ 582 w 664"/>
                <a:gd name="T1" fmla="*/ 708 h 890"/>
                <a:gd name="T2" fmla="*/ 582 w 664"/>
                <a:gd name="T3" fmla="*/ 708 h 890"/>
                <a:gd name="T4" fmla="*/ 582 w 664"/>
                <a:gd name="T5" fmla="*/ 692 h 890"/>
                <a:gd name="T6" fmla="*/ 582 w 664"/>
                <a:gd name="T7" fmla="*/ 692 h 890"/>
                <a:gd name="T8" fmla="*/ 580 w 664"/>
                <a:gd name="T9" fmla="*/ 660 h 890"/>
                <a:gd name="T10" fmla="*/ 578 w 664"/>
                <a:gd name="T11" fmla="*/ 628 h 890"/>
                <a:gd name="T12" fmla="*/ 574 w 664"/>
                <a:gd name="T13" fmla="*/ 596 h 890"/>
                <a:gd name="T14" fmla="*/ 570 w 664"/>
                <a:gd name="T15" fmla="*/ 564 h 890"/>
                <a:gd name="T16" fmla="*/ 564 w 664"/>
                <a:gd name="T17" fmla="*/ 534 h 890"/>
                <a:gd name="T18" fmla="*/ 556 w 664"/>
                <a:gd name="T19" fmla="*/ 504 h 890"/>
                <a:gd name="T20" fmla="*/ 548 w 664"/>
                <a:gd name="T21" fmla="*/ 474 h 890"/>
                <a:gd name="T22" fmla="*/ 536 w 664"/>
                <a:gd name="T23" fmla="*/ 446 h 890"/>
                <a:gd name="T24" fmla="*/ 526 w 664"/>
                <a:gd name="T25" fmla="*/ 418 h 890"/>
                <a:gd name="T26" fmla="*/ 512 w 664"/>
                <a:gd name="T27" fmla="*/ 390 h 890"/>
                <a:gd name="T28" fmla="*/ 500 w 664"/>
                <a:gd name="T29" fmla="*/ 362 h 890"/>
                <a:gd name="T30" fmla="*/ 484 w 664"/>
                <a:gd name="T31" fmla="*/ 336 h 890"/>
                <a:gd name="T32" fmla="*/ 468 w 664"/>
                <a:gd name="T33" fmla="*/ 310 h 890"/>
                <a:gd name="T34" fmla="*/ 452 w 664"/>
                <a:gd name="T35" fmla="*/ 286 h 890"/>
                <a:gd name="T36" fmla="*/ 434 w 664"/>
                <a:gd name="T37" fmla="*/ 260 h 890"/>
                <a:gd name="T38" fmla="*/ 414 w 664"/>
                <a:gd name="T39" fmla="*/ 238 h 890"/>
                <a:gd name="T40" fmla="*/ 394 w 664"/>
                <a:gd name="T41" fmla="*/ 214 h 890"/>
                <a:gd name="T42" fmla="*/ 374 w 664"/>
                <a:gd name="T43" fmla="*/ 194 h 890"/>
                <a:gd name="T44" fmla="*/ 352 w 664"/>
                <a:gd name="T45" fmla="*/ 172 h 890"/>
                <a:gd name="T46" fmla="*/ 328 w 664"/>
                <a:gd name="T47" fmla="*/ 152 h 890"/>
                <a:gd name="T48" fmla="*/ 306 w 664"/>
                <a:gd name="T49" fmla="*/ 134 h 890"/>
                <a:gd name="T50" fmla="*/ 280 w 664"/>
                <a:gd name="T51" fmla="*/ 116 h 890"/>
                <a:gd name="T52" fmla="*/ 256 w 664"/>
                <a:gd name="T53" fmla="*/ 100 h 890"/>
                <a:gd name="T54" fmla="*/ 230 w 664"/>
                <a:gd name="T55" fmla="*/ 84 h 890"/>
                <a:gd name="T56" fmla="*/ 204 w 664"/>
                <a:gd name="T57" fmla="*/ 70 h 890"/>
                <a:gd name="T58" fmla="*/ 176 w 664"/>
                <a:gd name="T59" fmla="*/ 56 h 890"/>
                <a:gd name="T60" fmla="*/ 148 w 664"/>
                <a:gd name="T61" fmla="*/ 44 h 890"/>
                <a:gd name="T62" fmla="*/ 120 w 664"/>
                <a:gd name="T63" fmla="*/ 32 h 890"/>
                <a:gd name="T64" fmla="*/ 90 w 664"/>
                <a:gd name="T65" fmla="*/ 22 h 890"/>
                <a:gd name="T66" fmla="*/ 60 w 664"/>
                <a:gd name="T67" fmla="*/ 14 h 890"/>
                <a:gd name="T68" fmla="*/ 30 w 664"/>
                <a:gd name="T69" fmla="*/ 6 h 890"/>
                <a:gd name="T70" fmla="*/ 0 w 664"/>
                <a:gd name="T71" fmla="*/ 0 h 890"/>
                <a:gd name="T72" fmla="*/ 116 w 664"/>
                <a:gd name="T73" fmla="*/ 144 h 890"/>
                <a:gd name="T74" fmla="*/ 14 w 664"/>
                <a:gd name="T75" fmla="*/ 276 h 890"/>
                <a:gd name="T76" fmla="*/ 14 w 664"/>
                <a:gd name="T77" fmla="*/ 276 h 890"/>
                <a:gd name="T78" fmla="*/ 46 w 664"/>
                <a:gd name="T79" fmla="*/ 288 h 890"/>
                <a:gd name="T80" fmla="*/ 78 w 664"/>
                <a:gd name="T81" fmla="*/ 302 h 890"/>
                <a:gd name="T82" fmla="*/ 108 w 664"/>
                <a:gd name="T83" fmla="*/ 318 h 890"/>
                <a:gd name="T84" fmla="*/ 136 w 664"/>
                <a:gd name="T85" fmla="*/ 336 h 890"/>
                <a:gd name="T86" fmla="*/ 162 w 664"/>
                <a:gd name="T87" fmla="*/ 358 h 890"/>
                <a:gd name="T88" fmla="*/ 188 w 664"/>
                <a:gd name="T89" fmla="*/ 380 h 890"/>
                <a:gd name="T90" fmla="*/ 210 w 664"/>
                <a:gd name="T91" fmla="*/ 406 h 890"/>
                <a:gd name="T92" fmla="*/ 232 w 664"/>
                <a:gd name="T93" fmla="*/ 432 h 890"/>
                <a:gd name="T94" fmla="*/ 250 w 664"/>
                <a:gd name="T95" fmla="*/ 460 h 890"/>
                <a:gd name="T96" fmla="*/ 268 w 664"/>
                <a:gd name="T97" fmla="*/ 490 h 890"/>
                <a:gd name="T98" fmla="*/ 282 w 664"/>
                <a:gd name="T99" fmla="*/ 520 h 890"/>
                <a:gd name="T100" fmla="*/ 294 w 664"/>
                <a:gd name="T101" fmla="*/ 552 h 890"/>
                <a:gd name="T102" fmla="*/ 304 w 664"/>
                <a:gd name="T103" fmla="*/ 586 h 890"/>
                <a:gd name="T104" fmla="*/ 312 w 664"/>
                <a:gd name="T105" fmla="*/ 620 h 890"/>
                <a:gd name="T106" fmla="*/ 316 w 664"/>
                <a:gd name="T107" fmla="*/ 656 h 890"/>
                <a:gd name="T108" fmla="*/ 318 w 664"/>
                <a:gd name="T109" fmla="*/ 692 h 890"/>
                <a:gd name="T110" fmla="*/ 318 w 664"/>
                <a:gd name="T111" fmla="*/ 692 h 890"/>
                <a:gd name="T112" fmla="*/ 318 w 664"/>
                <a:gd name="T113" fmla="*/ 706 h 890"/>
                <a:gd name="T114" fmla="*/ 204 w 664"/>
                <a:gd name="T115" fmla="*/ 706 h 890"/>
                <a:gd name="T116" fmla="*/ 442 w 664"/>
                <a:gd name="T117" fmla="*/ 890 h 890"/>
                <a:gd name="T118" fmla="*/ 664 w 664"/>
                <a:gd name="T119" fmla="*/ 708 h 890"/>
                <a:gd name="T120" fmla="*/ 582 w 664"/>
                <a:gd name="T121" fmla="*/ 708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4" h="890">
                  <a:moveTo>
                    <a:pt x="582" y="708"/>
                  </a:moveTo>
                  <a:lnTo>
                    <a:pt x="582" y="708"/>
                  </a:lnTo>
                  <a:lnTo>
                    <a:pt x="582" y="692"/>
                  </a:lnTo>
                  <a:lnTo>
                    <a:pt x="580" y="660"/>
                  </a:lnTo>
                  <a:lnTo>
                    <a:pt x="578" y="628"/>
                  </a:lnTo>
                  <a:lnTo>
                    <a:pt x="574" y="596"/>
                  </a:lnTo>
                  <a:lnTo>
                    <a:pt x="570" y="564"/>
                  </a:lnTo>
                  <a:lnTo>
                    <a:pt x="564" y="534"/>
                  </a:lnTo>
                  <a:lnTo>
                    <a:pt x="556" y="504"/>
                  </a:lnTo>
                  <a:lnTo>
                    <a:pt x="548" y="474"/>
                  </a:lnTo>
                  <a:lnTo>
                    <a:pt x="536" y="446"/>
                  </a:lnTo>
                  <a:lnTo>
                    <a:pt x="526" y="418"/>
                  </a:lnTo>
                  <a:lnTo>
                    <a:pt x="512" y="390"/>
                  </a:lnTo>
                  <a:lnTo>
                    <a:pt x="500" y="362"/>
                  </a:lnTo>
                  <a:lnTo>
                    <a:pt x="484" y="336"/>
                  </a:lnTo>
                  <a:lnTo>
                    <a:pt x="468" y="310"/>
                  </a:lnTo>
                  <a:lnTo>
                    <a:pt x="452" y="286"/>
                  </a:lnTo>
                  <a:lnTo>
                    <a:pt x="434" y="260"/>
                  </a:lnTo>
                  <a:lnTo>
                    <a:pt x="414" y="238"/>
                  </a:lnTo>
                  <a:lnTo>
                    <a:pt x="394" y="214"/>
                  </a:lnTo>
                  <a:lnTo>
                    <a:pt x="374" y="194"/>
                  </a:lnTo>
                  <a:lnTo>
                    <a:pt x="352" y="172"/>
                  </a:lnTo>
                  <a:lnTo>
                    <a:pt x="328" y="152"/>
                  </a:lnTo>
                  <a:lnTo>
                    <a:pt x="306" y="134"/>
                  </a:lnTo>
                  <a:lnTo>
                    <a:pt x="280" y="116"/>
                  </a:lnTo>
                  <a:lnTo>
                    <a:pt x="256" y="100"/>
                  </a:lnTo>
                  <a:lnTo>
                    <a:pt x="230" y="84"/>
                  </a:lnTo>
                  <a:lnTo>
                    <a:pt x="204" y="70"/>
                  </a:lnTo>
                  <a:lnTo>
                    <a:pt x="176" y="56"/>
                  </a:lnTo>
                  <a:lnTo>
                    <a:pt x="148" y="44"/>
                  </a:lnTo>
                  <a:lnTo>
                    <a:pt x="120" y="32"/>
                  </a:lnTo>
                  <a:lnTo>
                    <a:pt x="90" y="22"/>
                  </a:lnTo>
                  <a:lnTo>
                    <a:pt x="60" y="14"/>
                  </a:lnTo>
                  <a:lnTo>
                    <a:pt x="30" y="6"/>
                  </a:lnTo>
                  <a:lnTo>
                    <a:pt x="0" y="0"/>
                  </a:lnTo>
                  <a:lnTo>
                    <a:pt x="116" y="144"/>
                  </a:lnTo>
                  <a:lnTo>
                    <a:pt x="14" y="276"/>
                  </a:lnTo>
                  <a:lnTo>
                    <a:pt x="46" y="288"/>
                  </a:lnTo>
                  <a:lnTo>
                    <a:pt x="78" y="302"/>
                  </a:lnTo>
                  <a:lnTo>
                    <a:pt x="108" y="318"/>
                  </a:lnTo>
                  <a:lnTo>
                    <a:pt x="136" y="336"/>
                  </a:lnTo>
                  <a:lnTo>
                    <a:pt x="162" y="358"/>
                  </a:lnTo>
                  <a:lnTo>
                    <a:pt x="188" y="380"/>
                  </a:lnTo>
                  <a:lnTo>
                    <a:pt x="210" y="406"/>
                  </a:lnTo>
                  <a:lnTo>
                    <a:pt x="232" y="432"/>
                  </a:lnTo>
                  <a:lnTo>
                    <a:pt x="250" y="460"/>
                  </a:lnTo>
                  <a:lnTo>
                    <a:pt x="268" y="490"/>
                  </a:lnTo>
                  <a:lnTo>
                    <a:pt x="282" y="520"/>
                  </a:lnTo>
                  <a:lnTo>
                    <a:pt x="294" y="552"/>
                  </a:lnTo>
                  <a:lnTo>
                    <a:pt x="304" y="586"/>
                  </a:lnTo>
                  <a:lnTo>
                    <a:pt x="312" y="620"/>
                  </a:lnTo>
                  <a:lnTo>
                    <a:pt x="316" y="656"/>
                  </a:lnTo>
                  <a:lnTo>
                    <a:pt x="318" y="692"/>
                  </a:lnTo>
                  <a:lnTo>
                    <a:pt x="318" y="706"/>
                  </a:lnTo>
                  <a:lnTo>
                    <a:pt x="204" y="706"/>
                  </a:lnTo>
                  <a:lnTo>
                    <a:pt x="442" y="890"/>
                  </a:lnTo>
                  <a:lnTo>
                    <a:pt x="664" y="708"/>
                  </a:lnTo>
                  <a:lnTo>
                    <a:pt x="582" y="70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mpd="sng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29" name="Éclair 28"/>
          <p:cNvSpPr/>
          <p:nvPr/>
        </p:nvSpPr>
        <p:spPr bwMode="auto">
          <a:xfrm rot="5076110">
            <a:off x="7120622" y="2806629"/>
            <a:ext cx="679888" cy="324330"/>
          </a:xfrm>
          <a:prstGeom prst="lightningBolt">
            <a:avLst/>
          </a:prstGeom>
          <a:solidFill>
            <a:schemeClr val="accent2">
              <a:lumMod val="50000"/>
            </a:schemeClr>
          </a:solidFill>
          <a:ln w="9525" cmpd="sng">
            <a:noFill/>
            <a:round/>
            <a:headEnd/>
            <a:tailEnd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ysClr val="windowText" lastClr="000000"/>
              </a:solidFill>
              <a:latin typeface="+mn-lt"/>
            </a:endParaRPr>
          </a:p>
        </p:txBody>
      </p:sp>
      <p:graphicFrame>
        <p:nvGraphicFramePr>
          <p:cNvPr id="34" name="Graphique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7433160"/>
              </p:ext>
            </p:extLst>
          </p:nvPr>
        </p:nvGraphicFramePr>
        <p:xfrm>
          <a:off x="557424" y="2224157"/>
          <a:ext cx="3227776" cy="3671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67841" y="1999520"/>
            <a:ext cx="326438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srgbClr val="034E65"/>
                </a:solidFill>
                <a:latin typeface="Arial" pitchFamily="34" charset="0"/>
                <a:cs typeface="Arial" pitchFamily="34" charset="0"/>
              </a:rPr>
              <a:t>Cost in $ by household in East Africa 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3732221" y="5601590"/>
            <a:ext cx="861237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b="1" dirty="0" smtClean="0">
                <a:solidFill>
                  <a:srgbClr val="034E65"/>
                </a:solidFill>
                <a:latin typeface="Arial" pitchFamily="34" charset="0"/>
                <a:cs typeface="Arial" pitchFamily="34" charset="0"/>
              </a:rPr>
              <a:t>Time in Months</a:t>
            </a:r>
          </a:p>
        </p:txBody>
      </p:sp>
      <p:sp>
        <p:nvSpPr>
          <p:cNvPr id="8" name="Rectangle 7"/>
          <p:cNvSpPr/>
          <p:nvPr/>
        </p:nvSpPr>
        <p:spPr>
          <a:xfrm>
            <a:off x="308353" y="979329"/>
            <a:ext cx="4072269" cy="5155658"/>
          </a:xfrm>
          <a:prstGeom prst="rect">
            <a:avLst/>
          </a:prstGeom>
          <a:noFill/>
          <a:ln>
            <a:solidFill>
              <a:srgbClr val="034E6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87364" y="1250726"/>
            <a:ext cx="3514245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Index insurance provides one of </a:t>
            </a:r>
          </a:p>
          <a:p>
            <a:pPr algn="ctr"/>
            <a:r>
              <a:rPr lang="en-US" sz="1400" b="1" dirty="0" smtClean="0">
                <a:cs typeface="Arial" pitchFamily="34" charset="0"/>
              </a:rPr>
              <a:t>the most rapid payouts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91386" y="6274256"/>
            <a:ext cx="607613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050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fr-FR" sz="105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fr-FR" sz="105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fr-FR" sz="1050" dirty="0" err="1" smtClean="0">
                <a:latin typeface="Arial" pitchFamily="34" charset="0"/>
                <a:cs typeface="Arial" pitchFamily="34" charset="0"/>
              </a:rPr>
              <a:t>study</a:t>
            </a:r>
            <a:r>
              <a:rPr lang="fr-FR" sz="1050" dirty="0" smtClean="0">
                <a:latin typeface="Arial" pitchFamily="34" charset="0"/>
                <a:cs typeface="Arial" pitchFamily="34" charset="0"/>
              </a:rPr>
              <a:t> in East </a:t>
            </a:r>
            <a:r>
              <a:rPr lang="fr-FR" sz="1050" dirty="0" err="1" smtClean="0">
                <a:latin typeface="Arial" pitchFamily="34" charset="0"/>
                <a:cs typeface="Arial" pitchFamily="34" charset="0"/>
              </a:rPr>
              <a:t>Africa</a:t>
            </a:r>
            <a:r>
              <a:rPr lang="fr-FR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050" dirty="0" err="1" smtClean="0">
                <a:latin typeface="Arial" pitchFamily="34" charset="0"/>
                <a:cs typeface="Arial" pitchFamily="34" charset="0"/>
              </a:rPr>
              <a:t>conducted</a:t>
            </a:r>
            <a:r>
              <a:rPr lang="fr-FR" sz="1050" dirty="0" smtClean="0">
                <a:latin typeface="Arial" pitchFamily="34" charset="0"/>
                <a:cs typeface="Arial" pitchFamily="34" charset="0"/>
              </a:rPr>
              <a:t> by the World Bank Group </a:t>
            </a:r>
          </a:p>
        </p:txBody>
      </p:sp>
      <p:pic>
        <p:nvPicPr>
          <p:cNvPr id="37" name="Picture 2" descr="https://upload.wikimedia.org/wikipedia/en/thumb/1/11/World_Bank_Group_logo.png/330px-World_Bank_Group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513" y="6393692"/>
            <a:ext cx="1545668" cy="30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 bwMode="gray">
          <a:xfrm>
            <a:off x="4495519" y="3137219"/>
            <a:ext cx="1132627" cy="64524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Inability to buy new entrants </a:t>
            </a:r>
            <a:endParaRPr kumimoji="0" lang="en-US" sz="1400" b="1" i="0" u="none" strike="noStrike" kern="0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 bwMode="gray">
          <a:xfrm>
            <a:off x="5497773" y="5433237"/>
            <a:ext cx="2932161" cy="646838"/>
          </a:xfrm>
          <a:prstGeom prst="wedgeRectCallout">
            <a:avLst>
              <a:gd name="adj1" fmla="val 20817"/>
              <a:gd name="adj2" fmla="val -298782"/>
            </a:avLst>
          </a:prstGeom>
          <a:solidFill>
            <a:srgbClr val="034E6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64" charset="-128"/>
              </a:rPr>
              <a:t>Step at which insurance</a:t>
            </a:r>
            <a:r>
              <a:rPr kumimoji="0" lang="en-US" sz="14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64" charset="-128"/>
              </a:rPr>
              <a:t> can break the cycle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pitchFamily="-64" charset="-128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648594" y="811481"/>
            <a:ext cx="351424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587B9"/>
                </a:solidFill>
                <a:latin typeface="+mj-lt"/>
                <a:cs typeface="Arial" pitchFamily="34" charset="0"/>
              </a:rPr>
              <a:t>Adapted in Time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532743" y="979329"/>
            <a:ext cx="4218355" cy="5155658"/>
          </a:xfrm>
          <a:prstGeom prst="rect">
            <a:avLst/>
          </a:prstGeom>
          <a:noFill/>
          <a:ln>
            <a:solidFill>
              <a:srgbClr val="034E6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018568" y="813687"/>
            <a:ext cx="3096922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587B9"/>
                </a:solidFill>
                <a:latin typeface="+mj-lt"/>
                <a:cs typeface="Arial" pitchFamily="34" charset="0"/>
              </a:rPr>
              <a:t>Adapted in Nature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310" y="21266"/>
            <a:ext cx="1632883" cy="69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ZoneTexte 40"/>
          <p:cNvSpPr txBox="1"/>
          <p:nvPr/>
        </p:nvSpPr>
        <p:spPr>
          <a:xfrm>
            <a:off x="4915689" y="1250726"/>
            <a:ext cx="3514245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Index insurance can contribute to breaking the poverty trap cycle </a:t>
            </a:r>
          </a:p>
        </p:txBody>
      </p:sp>
      <p:sp>
        <p:nvSpPr>
          <p:cNvPr id="20" name="Rectangle 19"/>
          <p:cNvSpPr/>
          <p:nvPr/>
        </p:nvSpPr>
        <p:spPr bwMode="gray">
          <a:xfrm>
            <a:off x="7191687" y="4541931"/>
            <a:ext cx="1490128" cy="46872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Selling of assets</a:t>
            </a:r>
            <a:endParaRPr kumimoji="0" lang="en-US" sz="1400" b="1" i="0" u="none" strike="noStrike" kern="0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96676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760" y="331681"/>
            <a:ext cx="6254130" cy="3381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Value through education: information campaigns are key  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en-US" smtClean="0">
                <a:solidFill>
                  <a:srgbClr val="004563"/>
                </a:solidFill>
              </a:rPr>
              <a:pPr/>
              <a:t>5</a:t>
            </a:fld>
            <a:r>
              <a:rPr lang="en-US" dirty="0" smtClean="0">
                <a:solidFill>
                  <a:srgbClr val="004563"/>
                </a:solidFill>
              </a:rPr>
              <a:t>   |  </a:t>
            </a:r>
            <a:endParaRPr lang="en-US" dirty="0">
              <a:solidFill>
                <a:srgbClr val="00456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49" y="3124883"/>
            <a:ext cx="1566078" cy="78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1328004" y="1743292"/>
            <a:ext cx="3540931" cy="455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87"/>
          <p:cNvPicPr>
            <a:picLocks noChangeAspect="1" noChangeArrowheads="1"/>
          </p:cNvPicPr>
          <p:nvPr/>
        </p:nvPicPr>
        <p:blipFill rotWithShape="1">
          <a:blip r:embed="rId5"/>
          <a:srcRect t="76466"/>
          <a:stretch/>
        </p:blipFill>
        <p:spPr bwMode="auto">
          <a:xfrm rot="10800000">
            <a:off x="1609001" y="2448635"/>
            <a:ext cx="2978936" cy="90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87"/>
          <p:cNvPicPr>
            <a:picLocks noChangeAspect="1" noChangeArrowheads="1"/>
          </p:cNvPicPr>
          <p:nvPr/>
        </p:nvPicPr>
        <p:blipFill rotWithShape="1">
          <a:blip r:embed="rId5"/>
          <a:srcRect t="24603" b="49609"/>
          <a:stretch/>
        </p:blipFill>
        <p:spPr bwMode="auto">
          <a:xfrm rot="10800000">
            <a:off x="1609000" y="4372443"/>
            <a:ext cx="2978937" cy="9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2169201" y="2024649"/>
            <a:ext cx="216523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Reinsurer/ global insurer 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2015853" y="2780957"/>
            <a:ext cx="216523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Local insurer 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2015853" y="3717289"/>
            <a:ext cx="216523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Aggregator/Broker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2015853" y="4650818"/>
            <a:ext cx="216523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b="1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Farmer</a:t>
            </a:r>
            <a:endParaRPr lang="fr-FR" sz="1400" b="1" dirty="0" smtClean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9806" y="5326690"/>
            <a:ext cx="2010502" cy="9677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2402958" y="1127850"/>
            <a:ext cx="4699591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587B9"/>
                </a:solidFill>
                <a:latin typeface="+mj-lt"/>
                <a:cs typeface="Arial" pitchFamily="34" charset="0"/>
              </a:rPr>
              <a:t>Levels of comprehension complexity </a:t>
            </a:r>
          </a:p>
        </p:txBody>
      </p:sp>
      <p:pic>
        <p:nvPicPr>
          <p:cNvPr id="24" name="Picture 2" descr="https://upload.wikimedia.org/wikipedia/en/thumb/1/11/World_Bank_Group_logo.png/330px-World_Bank_Group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513" y="6393692"/>
            <a:ext cx="1545668" cy="30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208846" y="1967523"/>
            <a:ext cx="363511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Development of models, technical expertise, and “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geomatics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208846" y="2735856"/>
            <a:ext cx="363511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Full understanding of model’s output and relevance to local market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5208846" y="3724378"/>
            <a:ext cx="363511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Understanding of aggregated risk and capacity properly inform farmers 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5208846" y="4585627"/>
            <a:ext cx="363511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Clear understanding of event covered, frequency, cost and pay-out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785168" y="1706118"/>
            <a:ext cx="0" cy="1256988"/>
          </a:xfrm>
          <a:prstGeom prst="line">
            <a:avLst/>
          </a:prstGeom>
          <a:ln w="19050">
            <a:solidFill>
              <a:srgbClr val="034E6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785168" y="4010337"/>
            <a:ext cx="0" cy="1256988"/>
          </a:xfrm>
          <a:prstGeom prst="line">
            <a:avLst/>
          </a:prstGeom>
          <a:ln w="19050">
            <a:solidFill>
              <a:srgbClr val="034E6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85886" y="5379695"/>
            <a:ext cx="143805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The GIIF can intervene at every level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308" y="35188"/>
            <a:ext cx="1638795" cy="66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riangle isocèle 6"/>
          <p:cNvSpPr/>
          <p:nvPr/>
        </p:nvSpPr>
        <p:spPr>
          <a:xfrm rot="10800000">
            <a:off x="2964735" y="2452297"/>
            <a:ext cx="340242" cy="190636"/>
          </a:xfrm>
          <a:prstGeom prst="triangle">
            <a:avLst/>
          </a:prstGeom>
          <a:solidFill>
            <a:srgbClr val="034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Triangle isocèle 33"/>
          <p:cNvSpPr/>
          <p:nvPr/>
        </p:nvSpPr>
        <p:spPr>
          <a:xfrm rot="10800000">
            <a:off x="2964735" y="3349990"/>
            <a:ext cx="340242" cy="190636"/>
          </a:xfrm>
          <a:prstGeom prst="triangle">
            <a:avLst/>
          </a:prstGeom>
          <a:solidFill>
            <a:srgbClr val="034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riangle isocèle 36"/>
          <p:cNvSpPr/>
          <p:nvPr/>
        </p:nvSpPr>
        <p:spPr>
          <a:xfrm rot="10800000">
            <a:off x="2964735" y="4372443"/>
            <a:ext cx="340242" cy="190636"/>
          </a:xfrm>
          <a:prstGeom prst="triangle">
            <a:avLst/>
          </a:prstGeom>
          <a:solidFill>
            <a:srgbClr val="034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449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3880" y="343532"/>
            <a:ext cx="7681293" cy="3381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Value through technological progress: improvements </a:t>
            </a:r>
            <a:br>
              <a:rPr lang="en-US" dirty="0" smtClean="0"/>
            </a:br>
            <a:r>
              <a:rPr lang="en-US" dirty="0" smtClean="0"/>
              <a:t>in technology are revolutionizing the industry  </a:t>
            </a:r>
            <a:endParaRPr lang="en-US" dirty="0"/>
          </a:p>
        </p:txBody>
      </p:sp>
      <p:sp>
        <p:nvSpPr>
          <p:cNvPr id="25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54421" y="6508750"/>
            <a:ext cx="487090" cy="214797"/>
          </a:xfrm>
        </p:spPr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6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gray">
          <a:xfrm>
            <a:off x="1021593" y="2642908"/>
            <a:ext cx="1710772" cy="40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2563" indent="-182563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539750" indent="-1778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lvl="1" indent="0" algn="ctr">
              <a:spcBef>
                <a:spcPct val="30000"/>
              </a:spcBef>
              <a:buClr>
                <a:srgbClr val="FF0000"/>
              </a:buClr>
              <a:buSzPct val="120000"/>
              <a:defRPr/>
            </a:pPr>
            <a:r>
              <a:rPr lang="en-US" sz="1400" b="1" dirty="0" smtClean="0">
                <a:solidFill>
                  <a:srgbClr val="004563"/>
                </a:solidFill>
                <a:latin typeface="Century Gothic"/>
                <a:ea typeface="ＭＳ Ｐゴシック" pitchFamily="34" charset="-128"/>
              </a:rPr>
              <a:t>First pilots with weather stations </a:t>
            </a:r>
            <a:endParaRPr lang="en-US" sz="1400" b="1" dirty="0">
              <a:solidFill>
                <a:srgbClr val="004563"/>
              </a:solidFill>
              <a:latin typeface="Century Gothic"/>
              <a:ea typeface="ＭＳ Ｐゴシック" pitchFamily="34" charset="-128"/>
            </a:endParaRPr>
          </a:p>
          <a:p>
            <a:pPr marL="0" lvl="1" indent="0" algn="ctr">
              <a:spcBef>
                <a:spcPct val="30000"/>
              </a:spcBef>
              <a:buClr>
                <a:srgbClr val="FF0000"/>
              </a:buClr>
              <a:buSzPct val="120000"/>
              <a:defRPr/>
            </a:pPr>
            <a:endParaRPr lang="en-US" sz="100" dirty="0" smtClean="0">
              <a:solidFill>
                <a:prstClr val="black">
                  <a:lumMod val="95000"/>
                  <a:lumOff val="5000"/>
                </a:prstClr>
              </a:solidFill>
              <a:ea typeface="ＭＳ Ｐゴシック" pitchFamily="34" charset="-128"/>
            </a:endParaRPr>
          </a:p>
          <a:p>
            <a:pPr marL="0" lvl="1" indent="0" algn="ctr">
              <a:spcBef>
                <a:spcPct val="30000"/>
              </a:spcBef>
              <a:buClr>
                <a:srgbClr val="FF0000"/>
              </a:buClr>
              <a:buSzPct val="120000"/>
              <a:defRPr/>
            </a:pPr>
            <a:r>
              <a:rPr lang="en-US" sz="14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ＭＳ Ｐゴシック" pitchFamily="34" charset="-128"/>
              </a:rPr>
              <a:t>Data that allows for construction of indices but with a high basis risk </a:t>
            </a:r>
            <a:endParaRPr lang="en-US" sz="1400" dirty="0">
              <a:solidFill>
                <a:prstClr val="black">
                  <a:lumMod val="95000"/>
                  <a:lumOff val="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8" name="Flèche droite 1"/>
          <p:cNvSpPr/>
          <p:nvPr/>
        </p:nvSpPr>
        <p:spPr bwMode="gray">
          <a:xfrm rot="202564">
            <a:off x="589298" y="1052220"/>
            <a:ext cx="8293396" cy="1193578"/>
          </a:xfrm>
          <a:custGeom>
            <a:avLst/>
            <a:gdLst>
              <a:gd name="connsiteX0" fmla="*/ 0 w 8013963"/>
              <a:gd name="connsiteY0" fmla="*/ 684192 h 2736766"/>
              <a:gd name="connsiteX1" fmla="*/ 6645580 w 8013963"/>
              <a:gd name="connsiteY1" fmla="*/ 684192 h 2736766"/>
              <a:gd name="connsiteX2" fmla="*/ 6645580 w 8013963"/>
              <a:gd name="connsiteY2" fmla="*/ 0 h 2736766"/>
              <a:gd name="connsiteX3" fmla="*/ 8013963 w 8013963"/>
              <a:gd name="connsiteY3" fmla="*/ 1368383 h 2736766"/>
              <a:gd name="connsiteX4" fmla="*/ 6645580 w 8013963"/>
              <a:gd name="connsiteY4" fmla="*/ 2736766 h 2736766"/>
              <a:gd name="connsiteX5" fmla="*/ 6645580 w 8013963"/>
              <a:gd name="connsiteY5" fmla="*/ 2052575 h 2736766"/>
              <a:gd name="connsiteX6" fmla="*/ 0 w 8013963"/>
              <a:gd name="connsiteY6" fmla="*/ 2052575 h 2736766"/>
              <a:gd name="connsiteX7" fmla="*/ 0 w 8013963"/>
              <a:gd name="connsiteY7" fmla="*/ 684192 h 2736766"/>
              <a:gd name="connsiteX0" fmla="*/ 23750 w 8013963"/>
              <a:gd name="connsiteY0" fmla="*/ 1764846 h 2736766"/>
              <a:gd name="connsiteX1" fmla="*/ 6645580 w 8013963"/>
              <a:gd name="connsiteY1" fmla="*/ 684192 h 2736766"/>
              <a:gd name="connsiteX2" fmla="*/ 6645580 w 8013963"/>
              <a:gd name="connsiteY2" fmla="*/ 0 h 2736766"/>
              <a:gd name="connsiteX3" fmla="*/ 8013963 w 8013963"/>
              <a:gd name="connsiteY3" fmla="*/ 1368383 h 2736766"/>
              <a:gd name="connsiteX4" fmla="*/ 6645580 w 8013963"/>
              <a:gd name="connsiteY4" fmla="*/ 2736766 h 2736766"/>
              <a:gd name="connsiteX5" fmla="*/ 6645580 w 8013963"/>
              <a:gd name="connsiteY5" fmla="*/ 2052575 h 2736766"/>
              <a:gd name="connsiteX6" fmla="*/ 0 w 8013963"/>
              <a:gd name="connsiteY6" fmla="*/ 2052575 h 2736766"/>
              <a:gd name="connsiteX7" fmla="*/ 23750 w 8013963"/>
              <a:gd name="connsiteY7" fmla="*/ 1764846 h 2736766"/>
              <a:gd name="connsiteX0" fmla="*/ 11875 w 8013963"/>
              <a:gd name="connsiteY0" fmla="*/ 2014228 h 2736766"/>
              <a:gd name="connsiteX1" fmla="*/ 6645580 w 8013963"/>
              <a:gd name="connsiteY1" fmla="*/ 684192 h 2736766"/>
              <a:gd name="connsiteX2" fmla="*/ 6645580 w 8013963"/>
              <a:gd name="connsiteY2" fmla="*/ 0 h 2736766"/>
              <a:gd name="connsiteX3" fmla="*/ 8013963 w 8013963"/>
              <a:gd name="connsiteY3" fmla="*/ 1368383 h 2736766"/>
              <a:gd name="connsiteX4" fmla="*/ 6645580 w 8013963"/>
              <a:gd name="connsiteY4" fmla="*/ 2736766 h 2736766"/>
              <a:gd name="connsiteX5" fmla="*/ 6645580 w 8013963"/>
              <a:gd name="connsiteY5" fmla="*/ 2052575 h 2736766"/>
              <a:gd name="connsiteX6" fmla="*/ 0 w 8013963"/>
              <a:gd name="connsiteY6" fmla="*/ 2052575 h 2736766"/>
              <a:gd name="connsiteX7" fmla="*/ 11875 w 8013963"/>
              <a:gd name="connsiteY7" fmla="*/ 2014228 h 2736766"/>
              <a:gd name="connsiteX0" fmla="*/ 11875 w 8013963"/>
              <a:gd name="connsiteY0" fmla="*/ 2014228 h 2736766"/>
              <a:gd name="connsiteX1" fmla="*/ 6671871 w 8013963"/>
              <a:gd name="connsiteY1" fmla="*/ 975458 h 2736766"/>
              <a:gd name="connsiteX2" fmla="*/ 6645580 w 8013963"/>
              <a:gd name="connsiteY2" fmla="*/ 0 h 2736766"/>
              <a:gd name="connsiteX3" fmla="*/ 8013963 w 8013963"/>
              <a:gd name="connsiteY3" fmla="*/ 1368383 h 2736766"/>
              <a:gd name="connsiteX4" fmla="*/ 6645580 w 8013963"/>
              <a:gd name="connsiteY4" fmla="*/ 2736766 h 2736766"/>
              <a:gd name="connsiteX5" fmla="*/ 6645580 w 8013963"/>
              <a:gd name="connsiteY5" fmla="*/ 2052575 h 2736766"/>
              <a:gd name="connsiteX6" fmla="*/ 0 w 8013963"/>
              <a:gd name="connsiteY6" fmla="*/ 2052575 h 2736766"/>
              <a:gd name="connsiteX7" fmla="*/ 11875 w 8013963"/>
              <a:gd name="connsiteY7" fmla="*/ 2014228 h 2736766"/>
              <a:gd name="connsiteX0" fmla="*/ 11875 w 8013963"/>
              <a:gd name="connsiteY0" fmla="*/ 2014228 h 2736766"/>
              <a:gd name="connsiteX1" fmla="*/ 6653112 w 8013963"/>
              <a:gd name="connsiteY1" fmla="*/ 874479 h 2736766"/>
              <a:gd name="connsiteX2" fmla="*/ 6645580 w 8013963"/>
              <a:gd name="connsiteY2" fmla="*/ 0 h 2736766"/>
              <a:gd name="connsiteX3" fmla="*/ 8013963 w 8013963"/>
              <a:gd name="connsiteY3" fmla="*/ 1368383 h 2736766"/>
              <a:gd name="connsiteX4" fmla="*/ 6645580 w 8013963"/>
              <a:gd name="connsiteY4" fmla="*/ 2736766 h 2736766"/>
              <a:gd name="connsiteX5" fmla="*/ 6645580 w 8013963"/>
              <a:gd name="connsiteY5" fmla="*/ 2052575 h 2736766"/>
              <a:gd name="connsiteX6" fmla="*/ 0 w 8013963"/>
              <a:gd name="connsiteY6" fmla="*/ 2052575 h 2736766"/>
              <a:gd name="connsiteX7" fmla="*/ 11875 w 8013963"/>
              <a:gd name="connsiteY7" fmla="*/ 2014228 h 2736766"/>
              <a:gd name="connsiteX0" fmla="*/ 11875 w 8013963"/>
              <a:gd name="connsiteY0" fmla="*/ 2014228 h 2736766"/>
              <a:gd name="connsiteX1" fmla="*/ 6653112 w 8013963"/>
              <a:gd name="connsiteY1" fmla="*/ 874479 h 2736766"/>
              <a:gd name="connsiteX2" fmla="*/ 6645580 w 8013963"/>
              <a:gd name="connsiteY2" fmla="*/ 0 h 2736766"/>
              <a:gd name="connsiteX3" fmla="*/ 8013963 w 8013963"/>
              <a:gd name="connsiteY3" fmla="*/ 1368383 h 2736766"/>
              <a:gd name="connsiteX4" fmla="*/ 6645580 w 8013963"/>
              <a:gd name="connsiteY4" fmla="*/ 2736766 h 2736766"/>
              <a:gd name="connsiteX5" fmla="*/ 6642554 w 8013963"/>
              <a:gd name="connsiteY5" fmla="*/ 1901513 h 2736766"/>
              <a:gd name="connsiteX6" fmla="*/ 0 w 8013963"/>
              <a:gd name="connsiteY6" fmla="*/ 2052575 h 2736766"/>
              <a:gd name="connsiteX7" fmla="*/ 11875 w 8013963"/>
              <a:gd name="connsiteY7" fmla="*/ 2014228 h 27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13963" h="2736766">
                <a:moveTo>
                  <a:pt x="11875" y="2014228"/>
                </a:moveTo>
                <a:lnTo>
                  <a:pt x="6653112" y="874479"/>
                </a:lnTo>
                <a:cubicBezTo>
                  <a:pt x="6650601" y="582986"/>
                  <a:pt x="6648091" y="291493"/>
                  <a:pt x="6645580" y="0"/>
                </a:cubicBezTo>
                <a:lnTo>
                  <a:pt x="8013963" y="1368383"/>
                </a:lnTo>
                <a:lnTo>
                  <a:pt x="6645580" y="2736766"/>
                </a:lnTo>
                <a:cubicBezTo>
                  <a:pt x="6644571" y="2458348"/>
                  <a:pt x="6643563" y="2179931"/>
                  <a:pt x="6642554" y="1901513"/>
                </a:cubicBezTo>
                <a:lnTo>
                  <a:pt x="0" y="2052575"/>
                </a:lnTo>
                <a:lnTo>
                  <a:pt x="11875" y="2014228"/>
                </a:lnTo>
                <a:close/>
              </a:path>
            </a:pathLst>
          </a:custGeom>
          <a:solidFill>
            <a:srgbClr val="D9D9D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srgbClr val="FFFFFF"/>
              </a:solidFill>
            </a:endParaRPr>
          </a:p>
        </p:txBody>
      </p:sp>
      <p:sp>
        <p:nvSpPr>
          <p:cNvPr id="9" name="Ellipse 8"/>
          <p:cNvSpPr/>
          <p:nvPr/>
        </p:nvSpPr>
        <p:spPr bwMode="gray">
          <a:xfrm>
            <a:off x="1689316" y="1555379"/>
            <a:ext cx="375327" cy="365989"/>
          </a:xfrm>
          <a:prstGeom prst="ellipse">
            <a:avLst/>
          </a:prstGeom>
          <a:solidFill>
            <a:srgbClr val="004563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srgbClr val="FFFFFF"/>
              </a:solidFill>
            </a:endParaRPr>
          </a:p>
        </p:txBody>
      </p:sp>
      <p:sp>
        <p:nvSpPr>
          <p:cNvPr id="12" name="Ellipse 11"/>
          <p:cNvSpPr/>
          <p:nvPr/>
        </p:nvSpPr>
        <p:spPr bwMode="gray">
          <a:xfrm>
            <a:off x="3832763" y="1459746"/>
            <a:ext cx="561556" cy="584975"/>
          </a:xfrm>
          <a:prstGeom prst="ellipse">
            <a:avLst/>
          </a:prstGeom>
          <a:solidFill>
            <a:srgbClr val="004563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srgbClr val="FFFFFF"/>
              </a:solidFill>
            </a:endParaRPr>
          </a:p>
        </p:txBody>
      </p:sp>
      <p:sp>
        <p:nvSpPr>
          <p:cNvPr id="13" name="Ellipse 12"/>
          <p:cNvSpPr/>
          <p:nvPr/>
        </p:nvSpPr>
        <p:spPr bwMode="gray">
          <a:xfrm>
            <a:off x="5992707" y="1400735"/>
            <a:ext cx="805977" cy="785923"/>
          </a:xfrm>
          <a:prstGeom prst="ellipse">
            <a:avLst/>
          </a:prstGeom>
          <a:solidFill>
            <a:srgbClr val="004563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4179" y="1024713"/>
            <a:ext cx="1284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4563"/>
                </a:solidFill>
                <a:latin typeface="Century Gothic"/>
                <a:ea typeface="ＭＳ Ｐゴシック" pitchFamily="34" charset="-128"/>
              </a:rPr>
              <a:t>MID-2000S </a:t>
            </a:r>
            <a:endParaRPr lang="fr-FR" sz="16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10653" y="1014080"/>
            <a:ext cx="12153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4563"/>
                </a:solidFill>
                <a:latin typeface="Century Gothic"/>
                <a:ea typeface="ＭＳ Ｐゴシック" pitchFamily="34" charset="-128"/>
              </a:rPr>
              <a:t>END 2000S</a:t>
            </a:r>
            <a:endParaRPr lang="fr-FR" sz="16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01759" y="1014080"/>
            <a:ext cx="14542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4563"/>
                </a:solidFill>
                <a:latin typeface="Century Gothic"/>
                <a:ea typeface="ＭＳ Ｐゴシック" pitchFamily="34" charset="-128"/>
              </a:rPr>
              <a:t>SINCE 2010S </a:t>
            </a:r>
            <a:endParaRPr lang="fr-FR" sz="16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gray">
          <a:xfrm>
            <a:off x="3258155" y="2632428"/>
            <a:ext cx="1710772" cy="40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2563" indent="-182563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539750" indent="-1778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lvl="1" indent="0" algn="ctr">
              <a:spcBef>
                <a:spcPct val="30000"/>
              </a:spcBef>
              <a:buClr>
                <a:srgbClr val="FF0000"/>
              </a:buClr>
              <a:buSzPct val="120000"/>
              <a:defRPr/>
            </a:pPr>
            <a:r>
              <a:rPr lang="en-US" sz="1400" b="1" dirty="0" smtClean="0">
                <a:solidFill>
                  <a:srgbClr val="004563"/>
                </a:solidFill>
                <a:latin typeface="Century Gothic"/>
                <a:ea typeface="ＭＳ Ｐゴシック" pitchFamily="34" charset="-128"/>
              </a:rPr>
              <a:t>Use of satellite imagery</a:t>
            </a:r>
            <a:endParaRPr lang="en-US" sz="1400" b="1" dirty="0">
              <a:solidFill>
                <a:srgbClr val="004563"/>
              </a:solidFill>
              <a:latin typeface="Century Gothic"/>
              <a:ea typeface="ＭＳ Ｐゴシック" pitchFamily="34" charset="-128"/>
            </a:endParaRPr>
          </a:p>
          <a:p>
            <a:pPr marL="0" lvl="1" indent="0" algn="ctr">
              <a:spcBef>
                <a:spcPct val="30000"/>
              </a:spcBef>
              <a:buClr>
                <a:srgbClr val="FF0000"/>
              </a:buClr>
              <a:buSzPct val="120000"/>
              <a:defRPr/>
            </a:pPr>
            <a:endParaRPr lang="en-US" sz="100" dirty="0" smtClean="0">
              <a:solidFill>
                <a:prstClr val="black">
                  <a:lumMod val="95000"/>
                  <a:lumOff val="5000"/>
                </a:prstClr>
              </a:solidFill>
              <a:ea typeface="ＭＳ Ｐゴシック" pitchFamily="34" charset="-128"/>
            </a:endParaRPr>
          </a:p>
          <a:p>
            <a:pPr marL="0" lvl="1" indent="0" algn="ctr">
              <a:spcBef>
                <a:spcPct val="30000"/>
              </a:spcBef>
              <a:buClr>
                <a:srgbClr val="FF0000"/>
              </a:buClr>
              <a:buSzPct val="120000"/>
              <a:defRPr/>
            </a:pPr>
            <a:r>
              <a:rPr lang="en-US" sz="14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ＭＳ Ｐゴシック" pitchFamily="34" charset="-128"/>
              </a:rPr>
              <a:t>New data available through satellite imagery and allowing to compensate for lack of granularity </a:t>
            </a:r>
            <a:endParaRPr lang="en-US" sz="1400" dirty="0">
              <a:solidFill>
                <a:prstClr val="black">
                  <a:lumMod val="95000"/>
                  <a:lumOff val="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gray">
          <a:xfrm>
            <a:off x="5540309" y="2642908"/>
            <a:ext cx="1710772" cy="40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2563" indent="-182563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539750" indent="-1778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lvl="1" indent="0" algn="ctr">
              <a:spcBef>
                <a:spcPct val="30000"/>
              </a:spcBef>
              <a:buClr>
                <a:srgbClr val="FF0000"/>
              </a:buClr>
              <a:buSzPct val="120000"/>
              <a:defRPr/>
            </a:pPr>
            <a:r>
              <a:rPr lang="en-US" sz="1400" b="1" dirty="0" smtClean="0">
                <a:solidFill>
                  <a:srgbClr val="004563"/>
                </a:solidFill>
                <a:latin typeface="Century Gothic"/>
                <a:ea typeface="ＭＳ Ｐゴシック" pitchFamily="34" charset="-128"/>
              </a:rPr>
              <a:t>Data science</a:t>
            </a:r>
            <a:endParaRPr lang="en-US" sz="1400" b="1" dirty="0">
              <a:solidFill>
                <a:srgbClr val="004563"/>
              </a:solidFill>
              <a:latin typeface="Century Gothic"/>
              <a:ea typeface="ＭＳ Ｐゴシック" pitchFamily="34" charset="-128"/>
            </a:endParaRPr>
          </a:p>
          <a:p>
            <a:pPr marL="0" lvl="1" indent="0" algn="ctr">
              <a:spcBef>
                <a:spcPct val="30000"/>
              </a:spcBef>
              <a:buClr>
                <a:srgbClr val="FF0000"/>
              </a:buClr>
              <a:buSzPct val="120000"/>
              <a:defRPr/>
            </a:pPr>
            <a:endParaRPr lang="en-US" sz="100" dirty="0" smtClean="0">
              <a:solidFill>
                <a:prstClr val="black">
                  <a:lumMod val="95000"/>
                  <a:lumOff val="5000"/>
                </a:prstClr>
              </a:solidFill>
              <a:ea typeface="ＭＳ Ｐゴシック" pitchFamily="34" charset="-128"/>
            </a:endParaRPr>
          </a:p>
          <a:p>
            <a:pPr marL="0" lvl="1" indent="0" algn="ctr">
              <a:spcBef>
                <a:spcPct val="30000"/>
              </a:spcBef>
              <a:buClr>
                <a:srgbClr val="FF0000"/>
              </a:buClr>
              <a:buSzPct val="120000"/>
              <a:defRPr/>
            </a:pPr>
            <a:r>
              <a:rPr lang="en-US" sz="14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ＭＳ Ｐゴシック" pitchFamily="34" charset="-128"/>
              </a:rPr>
              <a:t>Big Data revolution helps us design the most appropriate insurance products </a:t>
            </a:r>
            <a:endParaRPr lang="en-US" sz="1400" dirty="0">
              <a:solidFill>
                <a:prstClr val="black">
                  <a:lumMod val="95000"/>
                  <a:lumOff val="5000"/>
                </a:prstClr>
              </a:solidFill>
              <a:ea typeface="ＭＳ Ｐゴシック" pitchFamily="34" charset="-128"/>
            </a:endParaRPr>
          </a:p>
        </p:txBody>
      </p:sp>
      <p:cxnSp>
        <p:nvCxnSpPr>
          <p:cNvPr id="4" name="Connecteur droit 3"/>
          <p:cNvCxnSpPr>
            <a:endCxn id="7" idx="0"/>
          </p:cNvCxnSpPr>
          <p:nvPr/>
        </p:nvCxnSpPr>
        <p:spPr>
          <a:xfrm>
            <a:off x="1876979" y="1927477"/>
            <a:ext cx="0" cy="715431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1844653" y="1714743"/>
            <a:ext cx="64651" cy="6465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>
            <a:off x="1876979" y="1738373"/>
            <a:ext cx="0" cy="189104"/>
          </a:xfrm>
          <a:prstGeom prst="line">
            <a:avLst/>
          </a:prstGeom>
          <a:ln w="22225">
            <a:solidFill>
              <a:schemeClr val="bg1"/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4113541" y="1944622"/>
            <a:ext cx="0" cy="715431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Ellipse 26"/>
          <p:cNvSpPr/>
          <p:nvPr/>
        </p:nvSpPr>
        <p:spPr>
          <a:xfrm>
            <a:off x="4083121" y="1729045"/>
            <a:ext cx="64651" cy="6465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27"/>
          <p:cNvCxnSpPr>
            <a:endCxn id="12" idx="4"/>
          </p:cNvCxnSpPr>
          <p:nvPr/>
        </p:nvCxnSpPr>
        <p:spPr>
          <a:xfrm flipH="1">
            <a:off x="4113541" y="1806979"/>
            <a:ext cx="1905" cy="237742"/>
          </a:xfrm>
          <a:prstGeom prst="line">
            <a:avLst/>
          </a:prstGeom>
          <a:ln w="22225">
            <a:solidFill>
              <a:schemeClr val="bg1"/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395695" y="1994971"/>
            <a:ext cx="0" cy="715431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Ellipse 29"/>
          <p:cNvSpPr/>
          <p:nvPr/>
        </p:nvSpPr>
        <p:spPr>
          <a:xfrm>
            <a:off x="6365275" y="1779394"/>
            <a:ext cx="64651" cy="6465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30"/>
          <p:cNvCxnSpPr/>
          <p:nvPr/>
        </p:nvCxnSpPr>
        <p:spPr>
          <a:xfrm flipH="1">
            <a:off x="6395696" y="1864471"/>
            <a:ext cx="1906" cy="329330"/>
          </a:xfrm>
          <a:prstGeom prst="line">
            <a:avLst/>
          </a:prstGeom>
          <a:ln w="22225">
            <a:solidFill>
              <a:schemeClr val="bg1"/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0" y="895927"/>
            <a:ext cx="914400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0" y="4715238"/>
            <a:ext cx="914400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3" name="Picture 2" descr="Sentinel 1-IMG 5874-whi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5" b="11269"/>
          <a:stretch/>
        </p:blipFill>
        <p:spPr bwMode="auto">
          <a:xfrm>
            <a:off x="2979265" y="4865915"/>
            <a:ext cx="1107804" cy="90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Sentinel 2-IMG 5873-white (crop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167" y="5381300"/>
            <a:ext cx="1078340" cy="77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Sentinel-3 vector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5140">
            <a:off x="4147064" y="5121589"/>
            <a:ext cx="745564" cy="33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rainwise.com/products/images/products/6735/200608140945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877" y="4865915"/>
            <a:ext cx="772254" cy="132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logs.gartner.com/doug-laney/files/2015/01/big-data-word-cloud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r="9230"/>
          <a:stretch/>
        </p:blipFill>
        <p:spPr bwMode="auto">
          <a:xfrm>
            <a:off x="5528626" y="4942936"/>
            <a:ext cx="2377670" cy="120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s://upload.wikimedia.org/wikipedia/en/thumb/1/11/World_Bank_Group_logo.png/330px-World_Bank_Group_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513" y="6393692"/>
            <a:ext cx="1545668" cy="30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652" y="21265"/>
            <a:ext cx="1651629" cy="68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502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llipse 28"/>
          <p:cNvSpPr/>
          <p:nvPr/>
        </p:nvSpPr>
        <p:spPr>
          <a:xfrm>
            <a:off x="1337902" y="4142979"/>
            <a:ext cx="1277622" cy="1308894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latin typeface="+mj-lt"/>
              </a:rPr>
              <a:t>Media</a:t>
            </a:r>
            <a:endParaRPr lang="en-US" sz="1600" b="1" dirty="0">
              <a:latin typeface="+mj-lt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6734174" y="2772154"/>
            <a:ext cx="1827756" cy="1872492"/>
          </a:xfrm>
          <a:prstGeom prst="ellipse">
            <a:avLst/>
          </a:prstGeom>
          <a:solidFill>
            <a:srgbClr val="3587B9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+mj-lt"/>
              </a:rPr>
              <a:t>Academics</a:t>
            </a:r>
            <a:endParaRPr lang="en-US" sz="1400" b="1" dirty="0">
              <a:latin typeface="+mj-lt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934722" y="957227"/>
            <a:ext cx="1827756" cy="1872492"/>
          </a:xfrm>
          <a:prstGeom prst="ellipse">
            <a:avLst/>
          </a:prstGeom>
          <a:solidFill>
            <a:srgbClr val="3587B9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+mj-lt"/>
              </a:rPr>
              <a:t>Brokers</a:t>
            </a:r>
            <a:endParaRPr lang="en-US" sz="1600" b="1" dirty="0">
              <a:latin typeface="+mj-lt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222626" y="2374606"/>
            <a:ext cx="2007268" cy="2056398"/>
          </a:xfrm>
          <a:prstGeom prst="ellipse">
            <a:avLst/>
          </a:prstGeom>
          <a:solidFill>
            <a:srgbClr val="178168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+mj-lt"/>
              </a:rPr>
              <a:t>Farmers</a:t>
            </a:r>
            <a:endParaRPr lang="en-US" sz="1600" b="1" dirty="0">
              <a:latin typeface="+mj-lt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5136611" y="2206985"/>
            <a:ext cx="1880877" cy="192691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/>
              <a:t>Governments</a:t>
            </a:r>
            <a:endParaRPr lang="en-US" sz="1600" b="1" dirty="0">
              <a:latin typeface="+mj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759" y="331681"/>
            <a:ext cx="6289793" cy="3381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Value through joining forces: to tackle the food security problem, we all have a role to play 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en-US" smtClean="0">
                <a:solidFill>
                  <a:srgbClr val="004563"/>
                </a:solidFill>
              </a:rPr>
              <a:pPr/>
              <a:t>7</a:t>
            </a:fld>
            <a:r>
              <a:rPr lang="en-US" dirty="0" smtClean="0">
                <a:solidFill>
                  <a:srgbClr val="004563"/>
                </a:solidFill>
              </a:rPr>
              <a:t>   |  </a:t>
            </a:r>
            <a:endParaRPr lang="en-US" dirty="0">
              <a:solidFill>
                <a:srgbClr val="004563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468732" y="1720159"/>
            <a:ext cx="1277622" cy="1308894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latin typeface="+mj-lt"/>
              </a:rPr>
              <a:t>Distributors </a:t>
            </a:r>
            <a:endParaRPr lang="en-US" sz="1600" b="1" dirty="0">
              <a:latin typeface="+mj-lt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211563" y="3347173"/>
            <a:ext cx="1588918" cy="162781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latin typeface="+mj-lt"/>
              </a:rPr>
              <a:t>International Organizations </a:t>
            </a:r>
            <a:endParaRPr lang="en-US" sz="1100" b="1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0634" y="5780581"/>
            <a:ext cx="7778027" cy="572366"/>
          </a:xfrm>
          <a:prstGeom prst="rect">
            <a:avLst/>
          </a:prstGeom>
          <a:solidFill>
            <a:srgbClr val="1781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+mj-lt"/>
              </a:rPr>
              <a:t>Joining forces: everyone has a role to play </a:t>
            </a:r>
            <a:endParaRPr lang="en-US" b="1" dirty="0">
              <a:latin typeface="+mj-lt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4581524" y="3556179"/>
            <a:ext cx="1560761" cy="1590495"/>
          </a:xfrm>
          <a:prstGeom prst="ellipse">
            <a:avLst/>
          </a:prstGeom>
          <a:solidFill>
            <a:srgbClr val="3587B9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+mj-lt"/>
              </a:rPr>
              <a:t>Data Scientists </a:t>
            </a:r>
            <a:endParaRPr lang="en-US" sz="1400" b="1" dirty="0">
              <a:latin typeface="+mj-lt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865163" y="1944775"/>
            <a:ext cx="1569433" cy="16078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latin typeface="+mj-lt"/>
              </a:rPr>
              <a:t>Meteorologists </a:t>
            </a:r>
            <a:endParaRPr lang="en-US" sz="1000" b="1" dirty="0">
              <a:latin typeface="+mj-lt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6576" y="849552"/>
            <a:ext cx="914400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0" y="5648277"/>
            <a:ext cx="914400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2" name="Picture 2" descr="https://upload.wikimedia.org/wikipedia/en/thumb/1/11/World_Bank_Group_logo.png/330px-World_Bank_Group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513" y="6393692"/>
            <a:ext cx="1545668" cy="30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llipse 22"/>
          <p:cNvSpPr/>
          <p:nvPr/>
        </p:nvSpPr>
        <p:spPr>
          <a:xfrm>
            <a:off x="5681466" y="1139825"/>
            <a:ext cx="1546881" cy="1541424"/>
          </a:xfrm>
          <a:prstGeom prst="ellipse">
            <a:avLst/>
          </a:prstGeom>
          <a:solidFill>
            <a:srgbClr val="3587B9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100" b="1" dirty="0" smtClean="0">
                <a:latin typeface="+mj-lt"/>
              </a:rPr>
              <a:t>Aggregators (e.g. banks, cooperatives) </a:t>
            </a:r>
            <a:endParaRPr lang="en-US" sz="1100" b="1" dirty="0">
              <a:latin typeface="+mj-lt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5947050" y="3776557"/>
            <a:ext cx="1277622" cy="1308894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latin typeface="+mj-lt"/>
              </a:rPr>
              <a:t>Reinsurers/ Insurers</a:t>
            </a:r>
            <a:endParaRPr lang="en-US" sz="1600" b="1" dirty="0">
              <a:latin typeface="+mj-lt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549031" y="1867344"/>
            <a:ext cx="1588918" cy="162781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Private Sector</a:t>
            </a:r>
            <a:endParaRPr lang="en-US" sz="1200" b="1" dirty="0">
              <a:latin typeface="+mj-lt"/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942889" y="3103222"/>
            <a:ext cx="1546881" cy="1541424"/>
          </a:xfrm>
          <a:prstGeom prst="ellipse">
            <a:avLst/>
          </a:prstGeom>
          <a:solidFill>
            <a:srgbClr val="3587B9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latin typeface="+mj-lt"/>
              </a:rPr>
              <a:t>Financial Institutions </a:t>
            </a:r>
            <a:endParaRPr lang="en-US" sz="1100" b="1" dirty="0">
              <a:latin typeface="+mj-lt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3266583" y="3993503"/>
            <a:ext cx="1569433" cy="16078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+mj-lt"/>
              </a:rPr>
              <a:t>Farmer’s associations </a:t>
            </a:r>
            <a:endParaRPr lang="en-US" sz="1200" b="1" dirty="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080" y="48846"/>
            <a:ext cx="1584248" cy="6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1047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989" y="2667388"/>
            <a:ext cx="8697432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1" algn="ctr">
              <a:spcBef>
                <a:spcPct val="30000"/>
              </a:spcBef>
              <a:defRPr/>
            </a:pPr>
            <a:r>
              <a:rPr lang="en-US" sz="4400" b="1" kern="0" dirty="0" smtClean="0">
                <a:solidFill>
                  <a:prstClr val="white"/>
                </a:solidFill>
                <a:latin typeface="Century Gothic"/>
                <a:ea typeface="ＭＳ Ｐゴシック" pitchFamily="34" charset="-128"/>
                <a:cs typeface="Arial" panose="020B0604020202020204" pitchFamily="34" charset="0"/>
              </a:rPr>
              <a:t>Thank you</a:t>
            </a:r>
            <a:endParaRPr lang="en-US" sz="3600" b="1" i="1" kern="0" dirty="0">
              <a:solidFill>
                <a:srgbClr val="B4365A"/>
              </a:solidFill>
              <a:latin typeface="Century Gothic"/>
              <a:ea typeface="ＭＳ Ｐゴシック" pitchFamily="34" charset="-128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195989" y="1275590"/>
            <a:ext cx="865202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195989" y="4974986"/>
            <a:ext cx="865202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783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PPT_AXA_EN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9_template_PPT_AXA_EN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10_template_PPT_AXA_EN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11_template_PPT_AXA_EN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2_template_PPT_AXA_EN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Thème Office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hème Office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plate_PPT_AXA_EN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template_PPT_AXA_EN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template_PPT_AXA_EN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4_template_PPT_AXA_EN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5_template_PPT_AXA_EN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6_template_PPT_AXA_EN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7_template_PPT_AXA_EN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8_template_PPT_AXA_EN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template_PPT_AXA_EN</Template>
  <TotalTime>15568</TotalTime>
  <Words>672</Words>
  <Application>Microsoft Office PowerPoint</Application>
  <PresentationFormat>On-screen Show (4:3)</PresentationFormat>
  <Paragraphs>127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8</vt:i4>
      </vt:variant>
    </vt:vector>
  </HeadingPairs>
  <TitlesOfParts>
    <vt:vector size="28" baseType="lpstr">
      <vt:lpstr>Arial Unicode MS</vt:lpstr>
      <vt:lpstr>ＭＳ Ｐゴシック</vt:lpstr>
      <vt:lpstr>Arial</vt:lpstr>
      <vt:lpstr>Calibri</vt:lpstr>
      <vt:lpstr>Century Gothic</vt:lpstr>
      <vt:lpstr>Lucida Grande</vt:lpstr>
      <vt:lpstr>Wingdings</vt:lpstr>
      <vt:lpstr>template_PPT_AXA_EN</vt:lpstr>
      <vt:lpstr>1_template_PPT_AXA_EN</vt:lpstr>
      <vt:lpstr>2_template_PPT_AXA_EN</vt:lpstr>
      <vt:lpstr>3_template_PPT_AXA_EN</vt:lpstr>
      <vt:lpstr>4_template_PPT_AXA_EN</vt:lpstr>
      <vt:lpstr>5_template_PPT_AXA_EN</vt:lpstr>
      <vt:lpstr>6_template_PPT_AXA_EN</vt:lpstr>
      <vt:lpstr>7_template_PPT_AXA_EN</vt:lpstr>
      <vt:lpstr>8_template_PPT_AXA_EN</vt:lpstr>
      <vt:lpstr>9_template_PPT_AXA_EN</vt:lpstr>
      <vt:lpstr>10_template_PPT_AXA_EN</vt:lpstr>
      <vt:lpstr>11_template_PPT_AXA_EN</vt:lpstr>
      <vt:lpstr>12_template_PPT_AXA_EN</vt:lpstr>
      <vt:lpstr>PowerPoint Presentation</vt:lpstr>
      <vt:lpstr>Five key dimensions of client value in agricultural index insurance </vt:lpstr>
      <vt:lpstr>Value for money: index insurance is an appropriate models in developing countries </vt:lpstr>
      <vt:lpstr>Value adapted in time and nature: index insurance can contribute to breaking the poverty trap cycle  </vt:lpstr>
      <vt:lpstr>Value through education: information campaigns are key  </vt:lpstr>
      <vt:lpstr>Value through technological progress: improvements  in technology are revolutionizing the industry  </vt:lpstr>
      <vt:lpstr>Value through joining forces: to tackle the food security problem, we all have a role to play </vt:lpstr>
      <vt:lpstr>PowerPoint Presentation</vt:lpstr>
    </vt:vector>
  </TitlesOfParts>
  <Company>AXA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BORREGO David</dc:creator>
  <cp:lastModifiedBy>Selin Konrat</cp:lastModifiedBy>
  <cp:revision>360</cp:revision>
  <cp:lastPrinted>2015-09-11T09:29:09Z</cp:lastPrinted>
  <dcterms:created xsi:type="dcterms:W3CDTF">2014-10-23T08:47:52Z</dcterms:created>
  <dcterms:modified xsi:type="dcterms:W3CDTF">2015-09-11T13:01:56Z</dcterms:modified>
</cp:coreProperties>
</file>