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97" r:id="rId1"/>
    <p:sldMasterId id="2147485242" r:id="rId2"/>
    <p:sldMasterId id="2147485265" r:id="rId3"/>
    <p:sldMasterId id="2147485268" r:id="rId4"/>
    <p:sldMasterId id="2147485273" r:id="rId5"/>
    <p:sldMasterId id="2147485303" r:id="rId6"/>
    <p:sldMasterId id="2147485297" r:id="rId7"/>
    <p:sldMasterId id="2147485288" r:id="rId8"/>
    <p:sldMasterId id="2147485281" r:id="rId9"/>
    <p:sldMasterId id="2147485311" r:id="rId10"/>
    <p:sldMasterId id="2147485206" r:id="rId11"/>
    <p:sldMasterId id="2147485361" r:id="rId12"/>
    <p:sldMasterId id="2147485365" r:id="rId13"/>
    <p:sldMasterId id="2147485376" r:id="rId14"/>
  </p:sldMasterIdLst>
  <p:notesMasterIdLst>
    <p:notesMasterId r:id="rId27"/>
  </p:notesMasterIdLst>
  <p:handoutMasterIdLst>
    <p:handoutMasterId r:id="rId28"/>
  </p:handoutMasterIdLst>
  <p:sldIdLst>
    <p:sldId id="879" r:id="rId15"/>
    <p:sldId id="906" r:id="rId16"/>
    <p:sldId id="896" r:id="rId17"/>
    <p:sldId id="910" r:id="rId18"/>
    <p:sldId id="911" r:id="rId19"/>
    <p:sldId id="899" r:id="rId20"/>
    <p:sldId id="900" r:id="rId21"/>
    <p:sldId id="913" r:id="rId22"/>
    <p:sldId id="912" r:id="rId23"/>
    <p:sldId id="914" r:id="rId24"/>
    <p:sldId id="895" r:id="rId25"/>
    <p:sldId id="903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FFFFF"/>
    <a:srgbClr val="000000"/>
    <a:srgbClr val="F2F2F2"/>
    <a:srgbClr val="012D74"/>
    <a:srgbClr val="595959"/>
    <a:srgbClr val="263A48"/>
    <a:srgbClr val="42557F"/>
    <a:srgbClr val="014C6D"/>
    <a:srgbClr val="EA7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41" autoAdjust="0"/>
    <p:restoredTop sz="66168" autoAdjust="0"/>
  </p:normalViewPr>
  <p:slideViewPr>
    <p:cSldViewPr snapToGrid="0">
      <p:cViewPr varScale="1">
        <p:scale>
          <a:sx n="57" d="100"/>
          <a:sy n="57" d="100"/>
        </p:scale>
        <p:origin x="193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4E2E5C-4D24-4C11-A15A-60506E848255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6AC4FF-D0D7-4581-85FB-A4A8A1DDBB69}">
      <dgm:prSet phldrT="[Text]" custT="1"/>
      <dgm:spPr/>
      <dgm:t>
        <a:bodyPr/>
        <a:lstStyle/>
        <a:p>
          <a:r>
            <a:rPr lang="en-US" sz="1500" dirty="0" smtClean="0"/>
            <a:t>Data</a:t>
          </a:r>
          <a:endParaRPr lang="en-US" sz="1500" dirty="0"/>
        </a:p>
      </dgm:t>
    </dgm:pt>
    <dgm:pt modelId="{53FD25B7-2775-4E91-AFFC-07C3FF544DCB}" type="parTrans" cxnId="{3C44376D-C320-4FBE-9E03-49E0DC900A04}">
      <dgm:prSet/>
      <dgm:spPr/>
      <dgm:t>
        <a:bodyPr/>
        <a:lstStyle/>
        <a:p>
          <a:endParaRPr lang="en-US" sz="1600"/>
        </a:p>
      </dgm:t>
    </dgm:pt>
    <dgm:pt modelId="{80814C3E-516B-43E2-B410-B9C845F93888}" type="sibTrans" cxnId="{3C44376D-C320-4FBE-9E03-49E0DC900A04}">
      <dgm:prSet/>
      <dgm:spPr/>
      <dgm:t>
        <a:bodyPr/>
        <a:lstStyle/>
        <a:p>
          <a:endParaRPr lang="en-US" sz="1600"/>
        </a:p>
      </dgm:t>
    </dgm:pt>
    <dgm:pt modelId="{629EDFB7-751E-4C7D-A3C3-C33E40719875}">
      <dgm:prSet phldrT="[Text]" custT="1"/>
      <dgm:spPr/>
      <dgm:t>
        <a:bodyPr/>
        <a:lstStyle/>
        <a:p>
          <a:r>
            <a:rPr lang="en-US" sz="1500" dirty="0" smtClean="0"/>
            <a:t>Outreach</a:t>
          </a:r>
          <a:endParaRPr lang="en-US" sz="1500" dirty="0"/>
        </a:p>
      </dgm:t>
    </dgm:pt>
    <dgm:pt modelId="{556F5F79-1EB4-48B4-B4C2-A52A0F5C9055}" type="parTrans" cxnId="{26F5533F-9784-4466-99C7-DA41E879E9C5}">
      <dgm:prSet/>
      <dgm:spPr/>
      <dgm:t>
        <a:bodyPr/>
        <a:lstStyle/>
        <a:p>
          <a:endParaRPr lang="en-US" sz="1600"/>
        </a:p>
      </dgm:t>
    </dgm:pt>
    <dgm:pt modelId="{9488B858-3326-4312-B3B2-39CC9CAE75ED}" type="sibTrans" cxnId="{26F5533F-9784-4466-99C7-DA41E879E9C5}">
      <dgm:prSet/>
      <dgm:spPr/>
      <dgm:t>
        <a:bodyPr/>
        <a:lstStyle/>
        <a:p>
          <a:endParaRPr lang="en-US" sz="1600"/>
        </a:p>
      </dgm:t>
    </dgm:pt>
    <dgm:pt modelId="{E0856049-486C-441E-B245-BC18F1FA527D}">
      <dgm:prSet phldrT="[Text]" custT="1"/>
      <dgm:spPr/>
      <dgm:t>
        <a:bodyPr/>
        <a:lstStyle/>
        <a:p>
          <a:r>
            <a:rPr lang="en-US" sz="1400" dirty="0" smtClean="0"/>
            <a:t>Collect</a:t>
          </a:r>
          <a:endParaRPr lang="en-US" sz="1400" dirty="0"/>
        </a:p>
      </dgm:t>
    </dgm:pt>
    <dgm:pt modelId="{5B50A96C-39BF-42E7-A478-6D4051723A4C}" type="parTrans" cxnId="{02126602-A9C8-4D43-8687-8816BA0F511E}">
      <dgm:prSet/>
      <dgm:spPr/>
      <dgm:t>
        <a:bodyPr/>
        <a:lstStyle/>
        <a:p>
          <a:endParaRPr lang="en-US" sz="1600"/>
        </a:p>
      </dgm:t>
    </dgm:pt>
    <dgm:pt modelId="{10FCBB80-3744-4320-81AB-C49CA1B0BE15}" type="sibTrans" cxnId="{02126602-A9C8-4D43-8687-8816BA0F511E}">
      <dgm:prSet/>
      <dgm:spPr/>
      <dgm:t>
        <a:bodyPr/>
        <a:lstStyle/>
        <a:p>
          <a:endParaRPr lang="en-US" sz="1600"/>
        </a:p>
      </dgm:t>
    </dgm:pt>
    <dgm:pt modelId="{877B13D5-052E-4368-B015-7E0DD6F6B5B5}">
      <dgm:prSet phldrT="[Text]" custT="1"/>
      <dgm:spPr/>
      <dgm:t>
        <a:bodyPr/>
        <a:lstStyle/>
        <a:p>
          <a:r>
            <a:rPr lang="en-US" sz="1400" dirty="0" smtClean="0"/>
            <a:t>Manage</a:t>
          </a:r>
          <a:endParaRPr lang="en-US" sz="1400" dirty="0"/>
        </a:p>
      </dgm:t>
    </dgm:pt>
    <dgm:pt modelId="{2642A69E-5F67-4D37-9761-499C57BE1076}" type="parTrans" cxnId="{91DC6D7A-7F68-4D97-89FE-CAF51F7193CE}">
      <dgm:prSet/>
      <dgm:spPr/>
      <dgm:t>
        <a:bodyPr/>
        <a:lstStyle/>
        <a:p>
          <a:endParaRPr lang="en-US" sz="1600"/>
        </a:p>
      </dgm:t>
    </dgm:pt>
    <dgm:pt modelId="{A2A65A11-5665-428F-A2EF-6E0186D8190A}" type="sibTrans" cxnId="{91DC6D7A-7F68-4D97-89FE-CAF51F7193CE}">
      <dgm:prSet/>
      <dgm:spPr/>
      <dgm:t>
        <a:bodyPr/>
        <a:lstStyle/>
        <a:p>
          <a:endParaRPr lang="en-US" sz="1600"/>
        </a:p>
      </dgm:t>
    </dgm:pt>
    <dgm:pt modelId="{B1DA6C03-2937-42E4-8746-18F212E7D454}">
      <dgm:prSet phldrT="[Text]" custT="1"/>
      <dgm:spPr/>
      <dgm:t>
        <a:bodyPr/>
        <a:lstStyle/>
        <a:p>
          <a:r>
            <a:rPr lang="en-US" sz="1500" dirty="0" smtClean="0"/>
            <a:t>Risk Financing</a:t>
          </a:r>
          <a:endParaRPr lang="en-US" sz="1500" dirty="0"/>
        </a:p>
      </dgm:t>
    </dgm:pt>
    <dgm:pt modelId="{358010AD-8450-49E4-A146-CB680EAC0799}" type="parTrans" cxnId="{FE2DD1B1-178E-460E-A7C0-174D18DCBCB8}">
      <dgm:prSet/>
      <dgm:spPr/>
      <dgm:t>
        <a:bodyPr/>
        <a:lstStyle/>
        <a:p>
          <a:endParaRPr lang="en-US" sz="1600"/>
        </a:p>
      </dgm:t>
    </dgm:pt>
    <dgm:pt modelId="{F54BB2E8-11E2-4BC7-AFE9-627A43D74303}" type="sibTrans" cxnId="{FE2DD1B1-178E-460E-A7C0-174D18DCBCB8}">
      <dgm:prSet/>
      <dgm:spPr/>
      <dgm:t>
        <a:bodyPr/>
        <a:lstStyle/>
        <a:p>
          <a:endParaRPr lang="en-US" sz="1600"/>
        </a:p>
      </dgm:t>
    </dgm:pt>
    <dgm:pt modelId="{C25EAD63-7DFC-407D-93BD-FDAD9EE168F3}">
      <dgm:prSet phldrT="[Text]" custT="1"/>
      <dgm:spPr/>
      <dgm:t>
        <a:bodyPr/>
        <a:lstStyle/>
        <a:p>
          <a:r>
            <a:rPr lang="en-US" sz="1400" dirty="0" smtClean="0"/>
            <a:t>Public sector reinsurance</a:t>
          </a:r>
          <a:endParaRPr lang="en-US" sz="1400" dirty="0"/>
        </a:p>
      </dgm:t>
    </dgm:pt>
    <dgm:pt modelId="{D9A36886-AD07-4551-A0A4-8773C42738D8}" type="parTrans" cxnId="{2626C845-8EBA-4859-A9E5-33CC6DE27955}">
      <dgm:prSet/>
      <dgm:spPr/>
      <dgm:t>
        <a:bodyPr/>
        <a:lstStyle/>
        <a:p>
          <a:endParaRPr lang="en-US" sz="1600"/>
        </a:p>
      </dgm:t>
    </dgm:pt>
    <dgm:pt modelId="{93E42077-940F-4402-8057-C4B3C4C12A60}" type="sibTrans" cxnId="{2626C845-8EBA-4859-A9E5-33CC6DE27955}">
      <dgm:prSet/>
      <dgm:spPr/>
      <dgm:t>
        <a:bodyPr/>
        <a:lstStyle/>
        <a:p>
          <a:endParaRPr lang="en-US" sz="1600"/>
        </a:p>
      </dgm:t>
    </dgm:pt>
    <dgm:pt modelId="{EBE82200-6D00-4E5A-98E0-A5AAE4C1BB73}">
      <dgm:prSet phldrT="[Text]" custT="1"/>
      <dgm:spPr/>
      <dgm:t>
        <a:bodyPr/>
        <a:lstStyle/>
        <a:p>
          <a:r>
            <a:rPr lang="en-US" sz="1400" dirty="0" smtClean="0"/>
            <a:t>Promote coinsurance pool</a:t>
          </a:r>
        </a:p>
      </dgm:t>
    </dgm:pt>
    <dgm:pt modelId="{1C91DD70-25F5-4A05-BDE5-1A84DBA010D3}" type="parTrans" cxnId="{7C4CC285-2B3A-4AFD-848B-9400B409253D}">
      <dgm:prSet/>
      <dgm:spPr/>
      <dgm:t>
        <a:bodyPr/>
        <a:lstStyle/>
        <a:p>
          <a:endParaRPr lang="en-US"/>
        </a:p>
      </dgm:t>
    </dgm:pt>
    <dgm:pt modelId="{5B5667B0-C809-4E51-B0B9-908382D81D62}" type="sibTrans" cxnId="{7C4CC285-2B3A-4AFD-848B-9400B409253D}">
      <dgm:prSet/>
      <dgm:spPr/>
      <dgm:t>
        <a:bodyPr/>
        <a:lstStyle/>
        <a:p>
          <a:endParaRPr lang="en-US"/>
        </a:p>
      </dgm:t>
    </dgm:pt>
    <dgm:pt modelId="{B39F0378-9E9C-467B-B8B6-FAE6349021A7}">
      <dgm:prSet phldrT="[Text]" custT="1"/>
      <dgm:spPr/>
      <dgm:t>
        <a:bodyPr/>
        <a:lstStyle/>
        <a:p>
          <a:r>
            <a:rPr lang="en-US" sz="1400" dirty="0" smtClean="0"/>
            <a:t>Audit</a:t>
          </a:r>
          <a:endParaRPr lang="en-US" sz="1400" dirty="0"/>
        </a:p>
      </dgm:t>
    </dgm:pt>
    <dgm:pt modelId="{FCA9234A-D48F-4890-9708-4492C6D754AE}" type="parTrans" cxnId="{C59A43AD-173F-411E-B4CD-E0C69C5000E9}">
      <dgm:prSet/>
      <dgm:spPr/>
      <dgm:t>
        <a:bodyPr/>
        <a:lstStyle/>
        <a:p>
          <a:endParaRPr lang="en-US"/>
        </a:p>
      </dgm:t>
    </dgm:pt>
    <dgm:pt modelId="{888D3280-EA6C-48FD-8888-3AD55DA4813E}" type="sibTrans" cxnId="{C59A43AD-173F-411E-B4CD-E0C69C5000E9}">
      <dgm:prSet/>
      <dgm:spPr/>
      <dgm:t>
        <a:bodyPr/>
        <a:lstStyle/>
        <a:p>
          <a:endParaRPr lang="en-US"/>
        </a:p>
      </dgm:t>
    </dgm:pt>
    <dgm:pt modelId="{0C07C434-FC29-46FA-8371-DE25E2130B9C}">
      <dgm:prSet phldrT="[Text]" custT="1"/>
      <dgm:spPr/>
      <dgm:t>
        <a:bodyPr/>
        <a:lstStyle/>
        <a:p>
          <a:r>
            <a:rPr lang="en-US" sz="1400" dirty="0" smtClean="0"/>
            <a:t>Link to social safety nets</a:t>
          </a:r>
          <a:endParaRPr lang="en-US" sz="1400" dirty="0"/>
        </a:p>
      </dgm:t>
    </dgm:pt>
    <dgm:pt modelId="{27F9A7DE-3130-46D2-950A-1B187A084A54}" type="parTrans" cxnId="{1CE53827-B935-4668-977D-3AC8F7009EE6}">
      <dgm:prSet/>
      <dgm:spPr/>
      <dgm:t>
        <a:bodyPr/>
        <a:lstStyle/>
        <a:p>
          <a:endParaRPr lang="en-US"/>
        </a:p>
      </dgm:t>
    </dgm:pt>
    <dgm:pt modelId="{3801FB53-1455-4FF0-AE74-8574F71B95E1}" type="sibTrans" cxnId="{1CE53827-B935-4668-977D-3AC8F7009EE6}">
      <dgm:prSet/>
      <dgm:spPr/>
      <dgm:t>
        <a:bodyPr/>
        <a:lstStyle/>
        <a:p>
          <a:endParaRPr lang="en-US"/>
        </a:p>
      </dgm:t>
    </dgm:pt>
    <dgm:pt modelId="{826694A5-4C82-431B-8005-E169545E3CD8}">
      <dgm:prSet phldrT="[Text]" custT="1"/>
      <dgm:spPr/>
      <dgm:t>
        <a:bodyPr/>
        <a:lstStyle/>
        <a:p>
          <a:r>
            <a:rPr lang="en-US" sz="1400" dirty="0" smtClean="0"/>
            <a:t>Link to credit</a:t>
          </a:r>
          <a:endParaRPr lang="en-US" sz="1400" dirty="0"/>
        </a:p>
      </dgm:t>
    </dgm:pt>
    <dgm:pt modelId="{66575526-F844-4BE7-B3E2-54012D1B3493}" type="parTrans" cxnId="{3A09EB22-3886-4FB4-B351-2B4F88F1A618}">
      <dgm:prSet/>
      <dgm:spPr/>
      <dgm:t>
        <a:bodyPr/>
        <a:lstStyle/>
        <a:p>
          <a:endParaRPr lang="en-US"/>
        </a:p>
      </dgm:t>
    </dgm:pt>
    <dgm:pt modelId="{DE0758C6-808C-476E-BD26-66C16876E491}" type="sibTrans" cxnId="{3A09EB22-3886-4FB4-B351-2B4F88F1A618}">
      <dgm:prSet/>
      <dgm:spPr/>
      <dgm:t>
        <a:bodyPr/>
        <a:lstStyle/>
        <a:p>
          <a:endParaRPr lang="en-US"/>
        </a:p>
      </dgm:t>
    </dgm:pt>
    <dgm:pt modelId="{E28BE6C4-67F1-4990-925A-B6ECAB7AD895}">
      <dgm:prSet phldrT="[Text]" custT="1"/>
      <dgm:spPr/>
      <dgm:t>
        <a:bodyPr/>
        <a:lstStyle/>
        <a:p>
          <a:r>
            <a:rPr lang="en-US" sz="1400" dirty="0" smtClean="0"/>
            <a:t>Awareness building</a:t>
          </a:r>
          <a:endParaRPr lang="en-US" sz="1400" dirty="0"/>
        </a:p>
      </dgm:t>
    </dgm:pt>
    <dgm:pt modelId="{C1A823DA-D201-435A-BC67-35E3A1A0738A}" type="parTrans" cxnId="{B9F28CE1-2C7D-4BD0-8A9F-1C59D0DD9C13}">
      <dgm:prSet/>
      <dgm:spPr/>
      <dgm:t>
        <a:bodyPr/>
        <a:lstStyle/>
        <a:p>
          <a:endParaRPr lang="en-US"/>
        </a:p>
      </dgm:t>
    </dgm:pt>
    <dgm:pt modelId="{DDAC58DC-0B0A-44D0-8591-814EE7AAB896}" type="sibTrans" cxnId="{B9F28CE1-2C7D-4BD0-8A9F-1C59D0DD9C13}">
      <dgm:prSet/>
      <dgm:spPr/>
      <dgm:t>
        <a:bodyPr/>
        <a:lstStyle/>
        <a:p>
          <a:endParaRPr lang="en-US"/>
        </a:p>
      </dgm:t>
    </dgm:pt>
    <dgm:pt modelId="{EEBBE883-8BB1-4455-98B2-43D458C51A11}">
      <dgm:prSet phldrT="[Text]" custT="1"/>
      <dgm:spPr/>
      <dgm:t>
        <a:bodyPr/>
        <a:lstStyle/>
        <a:p>
          <a:r>
            <a:rPr lang="en-US" sz="1400" smtClean="0"/>
            <a:t>Premium </a:t>
          </a:r>
          <a:r>
            <a:rPr lang="en-US" sz="1400" dirty="0" smtClean="0"/>
            <a:t>subsidies</a:t>
          </a:r>
          <a:endParaRPr lang="en-US" sz="1400" dirty="0"/>
        </a:p>
      </dgm:t>
    </dgm:pt>
    <dgm:pt modelId="{9068C415-98BD-4EF3-AF69-F4721BF9E4FF}" type="parTrans" cxnId="{760A4EBA-CE06-40E3-BFE2-4136D50096AA}">
      <dgm:prSet/>
      <dgm:spPr/>
      <dgm:t>
        <a:bodyPr/>
        <a:lstStyle/>
        <a:p>
          <a:endParaRPr lang="en-US"/>
        </a:p>
      </dgm:t>
    </dgm:pt>
    <dgm:pt modelId="{C87CC663-A800-4FC1-B469-EB58F37B2EDE}" type="sibTrans" cxnId="{760A4EBA-CE06-40E3-BFE2-4136D50096AA}">
      <dgm:prSet/>
      <dgm:spPr/>
      <dgm:t>
        <a:bodyPr/>
        <a:lstStyle/>
        <a:p>
          <a:endParaRPr lang="en-US"/>
        </a:p>
      </dgm:t>
    </dgm:pt>
    <dgm:pt modelId="{FD0A62CD-8633-471D-BD3B-B7457E9CE5CE}" type="pres">
      <dgm:prSet presAssocID="{A04E2E5C-4D24-4C11-A15A-60506E84825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8E793D-3657-410E-858A-947B551BEC95}" type="pres">
      <dgm:prSet presAssocID="{AA6AC4FF-D0D7-4581-85FB-A4A8A1DDBB69}" presName="compNode" presStyleCnt="0"/>
      <dgm:spPr/>
      <dgm:t>
        <a:bodyPr/>
        <a:lstStyle/>
        <a:p>
          <a:endParaRPr lang="en-US"/>
        </a:p>
      </dgm:t>
    </dgm:pt>
    <dgm:pt modelId="{7693707D-35B5-410C-AEE3-96F2B82DDA49}" type="pres">
      <dgm:prSet presAssocID="{AA6AC4FF-D0D7-4581-85FB-A4A8A1DDBB69}" presName="aNode" presStyleLbl="bgShp" presStyleIdx="0" presStyleCnt="3" custLinFactNeighborX="-12382" custLinFactNeighborY="3871"/>
      <dgm:spPr/>
      <dgm:t>
        <a:bodyPr/>
        <a:lstStyle/>
        <a:p>
          <a:endParaRPr lang="en-US"/>
        </a:p>
      </dgm:t>
    </dgm:pt>
    <dgm:pt modelId="{650A2F4D-8D6D-4EDD-A49C-F2C23B1E4F7D}" type="pres">
      <dgm:prSet presAssocID="{AA6AC4FF-D0D7-4581-85FB-A4A8A1DDBB69}" presName="textNode" presStyleLbl="bgShp" presStyleIdx="0" presStyleCnt="3"/>
      <dgm:spPr/>
      <dgm:t>
        <a:bodyPr/>
        <a:lstStyle/>
        <a:p>
          <a:endParaRPr lang="en-US"/>
        </a:p>
      </dgm:t>
    </dgm:pt>
    <dgm:pt modelId="{4334589A-3C1F-4B9E-966D-182CDF7EF0DA}" type="pres">
      <dgm:prSet presAssocID="{AA6AC4FF-D0D7-4581-85FB-A4A8A1DDBB69}" presName="compChildNode" presStyleCnt="0"/>
      <dgm:spPr/>
      <dgm:t>
        <a:bodyPr/>
        <a:lstStyle/>
        <a:p>
          <a:endParaRPr lang="en-US"/>
        </a:p>
      </dgm:t>
    </dgm:pt>
    <dgm:pt modelId="{B7FCEA77-5CA8-4A99-B882-169A3A1A8376}" type="pres">
      <dgm:prSet presAssocID="{AA6AC4FF-D0D7-4581-85FB-A4A8A1DDBB69}" presName="theInnerList" presStyleCnt="0"/>
      <dgm:spPr/>
      <dgm:t>
        <a:bodyPr/>
        <a:lstStyle/>
        <a:p>
          <a:endParaRPr lang="en-US"/>
        </a:p>
      </dgm:t>
    </dgm:pt>
    <dgm:pt modelId="{302326D1-7449-404E-A73C-B65A7765EA88}" type="pres">
      <dgm:prSet presAssocID="{E0856049-486C-441E-B245-BC18F1FA527D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263EF-995F-406F-805A-C2C4C9BC5411}" type="pres">
      <dgm:prSet presAssocID="{E0856049-486C-441E-B245-BC18F1FA527D}" presName="aSpace2" presStyleCnt="0"/>
      <dgm:spPr/>
      <dgm:t>
        <a:bodyPr/>
        <a:lstStyle/>
        <a:p>
          <a:endParaRPr lang="en-US"/>
        </a:p>
      </dgm:t>
    </dgm:pt>
    <dgm:pt modelId="{F1BDA346-EB80-4C84-AE52-4CA9A9C873A5}" type="pres">
      <dgm:prSet presAssocID="{B39F0378-9E9C-467B-B8B6-FAE6349021A7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F8829-C80E-4CA7-9375-8F0565CD1C55}" type="pres">
      <dgm:prSet presAssocID="{B39F0378-9E9C-467B-B8B6-FAE6349021A7}" presName="aSpace2" presStyleCnt="0"/>
      <dgm:spPr/>
    </dgm:pt>
    <dgm:pt modelId="{47CDEB21-A333-4391-9888-04F17887B6B3}" type="pres">
      <dgm:prSet presAssocID="{877B13D5-052E-4368-B015-7E0DD6F6B5B5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A44D5-33BA-43AD-80C1-C4D393F33677}" type="pres">
      <dgm:prSet presAssocID="{AA6AC4FF-D0D7-4581-85FB-A4A8A1DDBB69}" presName="aSpace" presStyleCnt="0"/>
      <dgm:spPr/>
      <dgm:t>
        <a:bodyPr/>
        <a:lstStyle/>
        <a:p>
          <a:endParaRPr lang="en-US"/>
        </a:p>
      </dgm:t>
    </dgm:pt>
    <dgm:pt modelId="{583D38F4-864C-4DD7-A526-F0413B271E56}" type="pres">
      <dgm:prSet presAssocID="{629EDFB7-751E-4C7D-A3C3-C33E40719875}" presName="compNode" presStyleCnt="0"/>
      <dgm:spPr/>
      <dgm:t>
        <a:bodyPr/>
        <a:lstStyle/>
        <a:p>
          <a:endParaRPr lang="en-US"/>
        </a:p>
      </dgm:t>
    </dgm:pt>
    <dgm:pt modelId="{B8732F45-29E7-443E-AC63-7D52B64A8AF0}" type="pres">
      <dgm:prSet presAssocID="{629EDFB7-751E-4C7D-A3C3-C33E40719875}" presName="aNode" presStyleLbl="bgShp" presStyleIdx="1" presStyleCnt="3"/>
      <dgm:spPr/>
      <dgm:t>
        <a:bodyPr/>
        <a:lstStyle/>
        <a:p>
          <a:endParaRPr lang="en-US"/>
        </a:p>
      </dgm:t>
    </dgm:pt>
    <dgm:pt modelId="{31E8EE8F-40D3-4498-BDE9-17C88F32B406}" type="pres">
      <dgm:prSet presAssocID="{629EDFB7-751E-4C7D-A3C3-C33E40719875}" presName="textNode" presStyleLbl="bgShp" presStyleIdx="1" presStyleCnt="3"/>
      <dgm:spPr/>
      <dgm:t>
        <a:bodyPr/>
        <a:lstStyle/>
        <a:p>
          <a:endParaRPr lang="en-US"/>
        </a:p>
      </dgm:t>
    </dgm:pt>
    <dgm:pt modelId="{85D6B983-7BFE-46C3-826E-94E79F156944}" type="pres">
      <dgm:prSet presAssocID="{629EDFB7-751E-4C7D-A3C3-C33E40719875}" presName="compChildNode" presStyleCnt="0"/>
      <dgm:spPr/>
      <dgm:t>
        <a:bodyPr/>
        <a:lstStyle/>
        <a:p>
          <a:endParaRPr lang="en-US"/>
        </a:p>
      </dgm:t>
    </dgm:pt>
    <dgm:pt modelId="{396BC654-E04F-4BB5-A0D0-B4AE3E13AD3A}" type="pres">
      <dgm:prSet presAssocID="{629EDFB7-751E-4C7D-A3C3-C33E40719875}" presName="theInnerList" presStyleCnt="0"/>
      <dgm:spPr/>
      <dgm:t>
        <a:bodyPr/>
        <a:lstStyle/>
        <a:p>
          <a:endParaRPr lang="en-US"/>
        </a:p>
      </dgm:t>
    </dgm:pt>
    <dgm:pt modelId="{EDCEA9E2-02CF-4AC8-A418-971DA0D58CB4}" type="pres">
      <dgm:prSet presAssocID="{0C07C434-FC29-46FA-8371-DE25E2130B9C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5E773-FEE7-468E-B32F-56EC4F7A3E29}" type="pres">
      <dgm:prSet presAssocID="{0C07C434-FC29-46FA-8371-DE25E2130B9C}" presName="aSpace2" presStyleCnt="0"/>
      <dgm:spPr/>
    </dgm:pt>
    <dgm:pt modelId="{68B005DC-1BF1-41BD-96B9-B4C9ABDE9C06}" type="pres">
      <dgm:prSet presAssocID="{826694A5-4C82-431B-8005-E169545E3CD8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80D91-F033-4DFF-A761-B2D6A83BEC25}" type="pres">
      <dgm:prSet presAssocID="{826694A5-4C82-431B-8005-E169545E3CD8}" presName="aSpace2" presStyleCnt="0"/>
      <dgm:spPr/>
    </dgm:pt>
    <dgm:pt modelId="{452765F2-A426-4199-AE5A-08EF8D58A6DA}" type="pres">
      <dgm:prSet presAssocID="{EEBBE883-8BB1-4455-98B2-43D458C51A11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45975-A8FE-4DCD-8F3B-6574B6819279}" type="pres">
      <dgm:prSet presAssocID="{EEBBE883-8BB1-4455-98B2-43D458C51A11}" presName="aSpace2" presStyleCnt="0"/>
      <dgm:spPr/>
    </dgm:pt>
    <dgm:pt modelId="{BC79A553-DD55-4FED-A86A-35C883604010}" type="pres">
      <dgm:prSet presAssocID="{E28BE6C4-67F1-4990-925A-B6ECAB7AD895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FFF87-963C-4AD2-904D-8E9749ED0795}" type="pres">
      <dgm:prSet presAssocID="{629EDFB7-751E-4C7D-A3C3-C33E40719875}" presName="aSpace" presStyleCnt="0"/>
      <dgm:spPr/>
      <dgm:t>
        <a:bodyPr/>
        <a:lstStyle/>
        <a:p>
          <a:endParaRPr lang="en-US"/>
        </a:p>
      </dgm:t>
    </dgm:pt>
    <dgm:pt modelId="{E385C5F7-B3D2-44FC-821A-A3EC0B556827}" type="pres">
      <dgm:prSet presAssocID="{B1DA6C03-2937-42E4-8746-18F212E7D454}" presName="compNode" presStyleCnt="0"/>
      <dgm:spPr/>
      <dgm:t>
        <a:bodyPr/>
        <a:lstStyle/>
        <a:p>
          <a:endParaRPr lang="en-US"/>
        </a:p>
      </dgm:t>
    </dgm:pt>
    <dgm:pt modelId="{0DB933EA-7335-43A1-A651-344D50FEC977}" type="pres">
      <dgm:prSet presAssocID="{B1DA6C03-2937-42E4-8746-18F212E7D454}" presName="aNode" presStyleLbl="bgShp" presStyleIdx="2" presStyleCnt="3"/>
      <dgm:spPr/>
      <dgm:t>
        <a:bodyPr/>
        <a:lstStyle/>
        <a:p>
          <a:endParaRPr lang="en-US"/>
        </a:p>
      </dgm:t>
    </dgm:pt>
    <dgm:pt modelId="{96275F4D-AD47-49B0-A46A-46791FAF48AE}" type="pres">
      <dgm:prSet presAssocID="{B1DA6C03-2937-42E4-8746-18F212E7D454}" presName="textNode" presStyleLbl="bgShp" presStyleIdx="2" presStyleCnt="3"/>
      <dgm:spPr/>
      <dgm:t>
        <a:bodyPr/>
        <a:lstStyle/>
        <a:p>
          <a:endParaRPr lang="en-US"/>
        </a:p>
      </dgm:t>
    </dgm:pt>
    <dgm:pt modelId="{13D3B46B-D639-4791-AFD5-FB0D0C54BBD8}" type="pres">
      <dgm:prSet presAssocID="{B1DA6C03-2937-42E4-8746-18F212E7D454}" presName="compChildNode" presStyleCnt="0"/>
      <dgm:spPr/>
      <dgm:t>
        <a:bodyPr/>
        <a:lstStyle/>
        <a:p>
          <a:endParaRPr lang="en-US"/>
        </a:p>
      </dgm:t>
    </dgm:pt>
    <dgm:pt modelId="{5D7175B5-E0A9-48F5-9CE0-7590A0262736}" type="pres">
      <dgm:prSet presAssocID="{B1DA6C03-2937-42E4-8746-18F212E7D454}" presName="theInnerList" presStyleCnt="0"/>
      <dgm:spPr/>
      <dgm:t>
        <a:bodyPr/>
        <a:lstStyle/>
        <a:p>
          <a:endParaRPr lang="en-US"/>
        </a:p>
      </dgm:t>
    </dgm:pt>
    <dgm:pt modelId="{05FE6CCA-AB0D-477C-993F-1B2EB9149CF8}" type="pres">
      <dgm:prSet presAssocID="{C25EAD63-7DFC-407D-93BD-FDAD9EE168F3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CE77D-B084-4E8E-8CD0-5E663D3DF489}" type="pres">
      <dgm:prSet presAssocID="{C25EAD63-7DFC-407D-93BD-FDAD9EE168F3}" presName="aSpace2" presStyleCnt="0"/>
      <dgm:spPr/>
      <dgm:t>
        <a:bodyPr/>
        <a:lstStyle/>
        <a:p>
          <a:endParaRPr lang="en-US"/>
        </a:p>
      </dgm:t>
    </dgm:pt>
    <dgm:pt modelId="{0A780D6C-8D8B-4500-917C-15EB12E3E8EE}" type="pres">
      <dgm:prSet presAssocID="{EBE82200-6D00-4E5A-98E0-A5AAE4C1BB73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307515-C3BB-4B4A-A8CD-26C4CCFA887C}" type="presOf" srcId="{EEBBE883-8BB1-4455-98B2-43D458C51A11}" destId="{452765F2-A426-4199-AE5A-08EF8D58A6DA}" srcOrd="0" destOrd="0" presId="urn:microsoft.com/office/officeart/2005/8/layout/lProcess2"/>
    <dgm:cxn modelId="{A232F91C-E5DF-46D1-8C87-6C56D13A1289}" type="presOf" srcId="{629EDFB7-751E-4C7D-A3C3-C33E40719875}" destId="{B8732F45-29E7-443E-AC63-7D52B64A8AF0}" srcOrd="0" destOrd="0" presId="urn:microsoft.com/office/officeart/2005/8/layout/lProcess2"/>
    <dgm:cxn modelId="{C59A43AD-173F-411E-B4CD-E0C69C5000E9}" srcId="{AA6AC4FF-D0D7-4581-85FB-A4A8A1DDBB69}" destId="{B39F0378-9E9C-467B-B8B6-FAE6349021A7}" srcOrd="1" destOrd="0" parTransId="{FCA9234A-D48F-4890-9708-4492C6D754AE}" sibTransId="{888D3280-EA6C-48FD-8888-3AD55DA4813E}"/>
    <dgm:cxn modelId="{FE2DD1B1-178E-460E-A7C0-174D18DCBCB8}" srcId="{A04E2E5C-4D24-4C11-A15A-60506E848255}" destId="{B1DA6C03-2937-42E4-8746-18F212E7D454}" srcOrd="2" destOrd="0" parTransId="{358010AD-8450-49E4-A146-CB680EAC0799}" sibTransId="{F54BB2E8-11E2-4BC7-AFE9-627A43D74303}"/>
    <dgm:cxn modelId="{31B1CEC2-2F46-4E33-8E34-E3EDB32A93D2}" type="presOf" srcId="{B1DA6C03-2937-42E4-8746-18F212E7D454}" destId="{96275F4D-AD47-49B0-A46A-46791FAF48AE}" srcOrd="1" destOrd="0" presId="urn:microsoft.com/office/officeart/2005/8/layout/lProcess2"/>
    <dgm:cxn modelId="{323C62BA-286E-4459-8B8F-64D97EB73A6A}" type="presOf" srcId="{E0856049-486C-441E-B245-BC18F1FA527D}" destId="{302326D1-7449-404E-A73C-B65A7765EA88}" srcOrd="0" destOrd="0" presId="urn:microsoft.com/office/officeart/2005/8/layout/lProcess2"/>
    <dgm:cxn modelId="{1580206C-AAD8-453C-871B-421C93261B7E}" type="presOf" srcId="{B39F0378-9E9C-467B-B8B6-FAE6349021A7}" destId="{F1BDA346-EB80-4C84-AE52-4CA9A9C873A5}" srcOrd="0" destOrd="0" presId="urn:microsoft.com/office/officeart/2005/8/layout/lProcess2"/>
    <dgm:cxn modelId="{14B52B1C-4981-4473-AD0F-629F4BB3AE38}" type="presOf" srcId="{877B13D5-052E-4368-B015-7E0DD6F6B5B5}" destId="{47CDEB21-A333-4391-9888-04F17887B6B3}" srcOrd="0" destOrd="0" presId="urn:microsoft.com/office/officeart/2005/8/layout/lProcess2"/>
    <dgm:cxn modelId="{09F88CE9-548B-49A9-B282-33946849A529}" type="presOf" srcId="{C25EAD63-7DFC-407D-93BD-FDAD9EE168F3}" destId="{05FE6CCA-AB0D-477C-993F-1B2EB9149CF8}" srcOrd="0" destOrd="0" presId="urn:microsoft.com/office/officeart/2005/8/layout/lProcess2"/>
    <dgm:cxn modelId="{36211D5C-CDD3-4502-8D4C-A732C9FC7909}" type="presOf" srcId="{A04E2E5C-4D24-4C11-A15A-60506E848255}" destId="{FD0A62CD-8633-471D-BD3B-B7457E9CE5CE}" srcOrd="0" destOrd="0" presId="urn:microsoft.com/office/officeart/2005/8/layout/lProcess2"/>
    <dgm:cxn modelId="{91DC6D7A-7F68-4D97-89FE-CAF51F7193CE}" srcId="{AA6AC4FF-D0D7-4581-85FB-A4A8A1DDBB69}" destId="{877B13D5-052E-4368-B015-7E0DD6F6B5B5}" srcOrd="2" destOrd="0" parTransId="{2642A69E-5F67-4D37-9761-499C57BE1076}" sibTransId="{A2A65A11-5665-428F-A2EF-6E0186D8190A}"/>
    <dgm:cxn modelId="{1CE53827-B935-4668-977D-3AC8F7009EE6}" srcId="{629EDFB7-751E-4C7D-A3C3-C33E40719875}" destId="{0C07C434-FC29-46FA-8371-DE25E2130B9C}" srcOrd="0" destOrd="0" parTransId="{27F9A7DE-3130-46D2-950A-1B187A084A54}" sibTransId="{3801FB53-1455-4FF0-AE74-8574F71B95E1}"/>
    <dgm:cxn modelId="{097DFC12-C7CE-4A67-A444-D9BF87DF0A04}" type="presOf" srcId="{E28BE6C4-67F1-4990-925A-B6ECAB7AD895}" destId="{BC79A553-DD55-4FED-A86A-35C883604010}" srcOrd="0" destOrd="0" presId="urn:microsoft.com/office/officeart/2005/8/layout/lProcess2"/>
    <dgm:cxn modelId="{11971482-2AB2-4D7D-9FA2-7DED8F9EC47F}" type="presOf" srcId="{B1DA6C03-2937-42E4-8746-18F212E7D454}" destId="{0DB933EA-7335-43A1-A651-344D50FEC977}" srcOrd="0" destOrd="0" presId="urn:microsoft.com/office/officeart/2005/8/layout/lProcess2"/>
    <dgm:cxn modelId="{02126602-A9C8-4D43-8687-8816BA0F511E}" srcId="{AA6AC4FF-D0D7-4581-85FB-A4A8A1DDBB69}" destId="{E0856049-486C-441E-B245-BC18F1FA527D}" srcOrd="0" destOrd="0" parTransId="{5B50A96C-39BF-42E7-A478-6D4051723A4C}" sibTransId="{10FCBB80-3744-4320-81AB-C49CA1B0BE15}"/>
    <dgm:cxn modelId="{ED81E011-817B-421E-9867-07FE3666AC6C}" type="presOf" srcId="{826694A5-4C82-431B-8005-E169545E3CD8}" destId="{68B005DC-1BF1-41BD-96B9-B4C9ABDE9C06}" srcOrd="0" destOrd="0" presId="urn:microsoft.com/office/officeart/2005/8/layout/lProcess2"/>
    <dgm:cxn modelId="{B9F28CE1-2C7D-4BD0-8A9F-1C59D0DD9C13}" srcId="{629EDFB7-751E-4C7D-A3C3-C33E40719875}" destId="{E28BE6C4-67F1-4990-925A-B6ECAB7AD895}" srcOrd="3" destOrd="0" parTransId="{C1A823DA-D201-435A-BC67-35E3A1A0738A}" sibTransId="{DDAC58DC-0B0A-44D0-8591-814EE7AAB896}"/>
    <dgm:cxn modelId="{26F5533F-9784-4466-99C7-DA41E879E9C5}" srcId="{A04E2E5C-4D24-4C11-A15A-60506E848255}" destId="{629EDFB7-751E-4C7D-A3C3-C33E40719875}" srcOrd="1" destOrd="0" parTransId="{556F5F79-1EB4-48B4-B4C2-A52A0F5C9055}" sibTransId="{9488B858-3326-4312-B3B2-39CC9CAE75ED}"/>
    <dgm:cxn modelId="{87B22AEF-47BE-481A-AC4B-959B3DEE0DB6}" type="presOf" srcId="{629EDFB7-751E-4C7D-A3C3-C33E40719875}" destId="{31E8EE8F-40D3-4498-BDE9-17C88F32B406}" srcOrd="1" destOrd="0" presId="urn:microsoft.com/office/officeart/2005/8/layout/lProcess2"/>
    <dgm:cxn modelId="{7422D57D-646A-4293-B8DC-5A2A7C8D7443}" type="presOf" srcId="{AA6AC4FF-D0D7-4581-85FB-A4A8A1DDBB69}" destId="{650A2F4D-8D6D-4EDD-A49C-F2C23B1E4F7D}" srcOrd="1" destOrd="0" presId="urn:microsoft.com/office/officeart/2005/8/layout/lProcess2"/>
    <dgm:cxn modelId="{7C4CC285-2B3A-4AFD-848B-9400B409253D}" srcId="{B1DA6C03-2937-42E4-8746-18F212E7D454}" destId="{EBE82200-6D00-4E5A-98E0-A5AAE4C1BB73}" srcOrd="1" destOrd="0" parTransId="{1C91DD70-25F5-4A05-BDE5-1A84DBA010D3}" sibTransId="{5B5667B0-C809-4E51-B0B9-908382D81D62}"/>
    <dgm:cxn modelId="{BD4BAB69-BD22-4DAC-B7B1-A79FD62A2A6D}" type="presOf" srcId="{EBE82200-6D00-4E5A-98E0-A5AAE4C1BB73}" destId="{0A780D6C-8D8B-4500-917C-15EB12E3E8EE}" srcOrd="0" destOrd="0" presId="urn:microsoft.com/office/officeart/2005/8/layout/lProcess2"/>
    <dgm:cxn modelId="{3C44376D-C320-4FBE-9E03-49E0DC900A04}" srcId="{A04E2E5C-4D24-4C11-A15A-60506E848255}" destId="{AA6AC4FF-D0D7-4581-85FB-A4A8A1DDBB69}" srcOrd="0" destOrd="0" parTransId="{53FD25B7-2775-4E91-AFFC-07C3FF544DCB}" sibTransId="{80814C3E-516B-43E2-B410-B9C845F93888}"/>
    <dgm:cxn modelId="{C02949E6-9F87-4DD0-A6AC-34730967E173}" type="presOf" srcId="{0C07C434-FC29-46FA-8371-DE25E2130B9C}" destId="{EDCEA9E2-02CF-4AC8-A418-971DA0D58CB4}" srcOrd="0" destOrd="0" presId="urn:microsoft.com/office/officeart/2005/8/layout/lProcess2"/>
    <dgm:cxn modelId="{3A09EB22-3886-4FB4-B351-2B4F88F1A618}" srcId="{629EDFB7-751E-4C7D-A3C3-C33E40719875}" destId="{826694A5-4C82-431B-8005-E169545E3CD8}" srcOrd="1" destOrd="0" parTransId="{66575526-F844-4BE7-B3E2-54012D1B3493}" sibTransId="{DE0758C6-808C-476E-BD26-66C16876E491}"/>
    <dgm:cxn modelId="{7D282654-92F6-48E8-BCB7-12C647BA9401}" type="presOf" srcId="{AA6AC4FF-D0D7-4581-85FB-A4A8A1DDBB69}" destId="{7693707D-35B5-410C-AEE3-96F2B82DDA49}" srcOrd="0" destOrd="0" presId="urn:microsoft.com/office/officeart/2005/8/layout/lProcess2"/>
    <dgm:cxn modelId="{2626C845-8EBA-4859-A9E5-33CC6DE27955}" srcId="{B1DA6C03-2937-42E4-8746-18F212E7D454}" destId="{C25EAD63-7DFC-407D-93BD-FDAD9EE168F3}" srcOrd="0" destOrd="0" parTransId="{D9A36886-AD07-4551-A0A4-8773C42738D8}" sibTransId="{93E42077-940F-4402-8057-C4B3C4C12A60}"/>
    <dgm:cxn modelId="{760A4EBA-CE06-40E3-BFE2-4136D50096AA}" srcId="{629EDFB7-751E-4C7D-A3C3-C33E40719875}" destId="{EEBBE883-8BB1-4455-98B2-43D458C51A11}" srcOrd="2" destOrd="0" parTransId="{9068C415-98BD-4EF3-AF69-F4721BF9E4FF}" sibTransId="{C87CC663-A800-4FC1-B469-EB58F37B2EDE}"/>
    <dgm:cxn modelId="{E53FB976-CE96-4547-8C1D-8061E5AB89B8}" type="presParOf" srcId="{FD0A62CD-8633-471D-BD3B-B7457E9CE5CE}" destId="{598E793D-3657-410E-858A-947B551BEC95}" srcOrd="0" destOrd="0" presId="urn:microsoft.com/office/officeart/2005/8/layout/lProcess2"/>
    <dgm:cxn modelId="{E48E02B3-E767-4F13-B03F-7DE3F322ADAA}" type="presParOf" srcId="{598E793D-3657-410E-858A-947B551BEC95}" destId="{7693707D-35B5-410C-AEE3-96F2B82DDA49}" srcOrd="0" destOrd="0" presId="urn:microsoft.com/office/officeart/2005/8/layout/lProcess2"/>
    <dgm:cxn modelId="{6E88C256-C8CF-4C28-B5AC-C25A53639F67}" type="presParOf" srcId="{598E793D-3657-410E-858A-947B551BEC95}" destId="{650A2F4D-8D6D-4EDD-A49C-F2C23B1E4F7D}" srcOrd="1" destOrd="0" presId="urn:microsoft.com/office/officeart/2005/8/layout/lProcess2"/>
    <dgm:cxn modelId="{E8FC49DB-3809-4881-95A5-AE2D4BE2A376}" type="presParOf" srcId="{598E793D-3657-410E-858A-947B551BEC95}" destId="{4334589A-3C1F-4B9E-966D-182CDF7EF0DA}" srcOrd="2" destOrd="0" presId="urn:microsoft.com/office/officeart/2005/8/layout/lProcess2"/>
    <dgm:cxn modelId="{BCABD9E9-7BCE-479E-A2E4-38EFD3D0643C}" type="presParOf" srcId="{4334589A-3C1F-4B9E-966D-182CDF7EF0DA}" destId="{B7FCEA77-5CA8-4A99-B882-169A3A1A8376}" srcOrd="0" destOrd="0" presId="urn:microsoft.com/office/officeart/2005/8/layout/lProcess2"/>
    <dgm:cxn modelId="{D2D2066B-26E8-4E63-A738-FC010AC4946E}" type="presParOf" srcId="{B7FCEA77-5CA8-4A99-B882-169A3A1A8376}" destId="{302326D1-7449-404E-A73C-B65A7765EA88}" srcOrd="0" destOrd="0" presId="urn:microsoft.com/office/officeart/2005/8/layout/lProcess2"/>
    <dgm:cxn modelId="{187963FC-1088-46C7-AA26-078DA2D51D61}" type="presParOf" srcId="{B7FCEA77-5CA8-4A99-B882-169A3A1A8376}" destId="{2C6263EF-995F-406F-805A-C2C4C9BC5411}" srcOrd="1" destOrd="0" presId="urn:microsoft.com/office/officeart/2005/8/layout/lProcess2"/>
    <dgm:cxn modelId="{DC70DE4A-6D29-45DE-A947-FFA3F5554970}" type="presParOf" srcId="{B7FCEA77-5CA8-4A99-B882-169A3A1A8376}" destId="{F1BDA346-EB80-4C84-AE52-4CA9A9C873A5}" srcOrd="2" destOrd="0" presId="urn:microsoft.com/office/officeart/2005/8/layout/lProcess2"/>
    <dgm:cxn modelId="{55550809-A708-4034-8C13-A9B78670B4A6}" type="presParOf" srcId="{B7FCEA77-5CA8-4A99-B882-169A3A1A8376}" destId="{254F8829-C80E-4CA7-9375-8F0565CD1C55}" srcOrd="3" destOrd="0" presId="urn:microsoft.com/office/officeart/2005/8/layout/lProcess2"/>
    <dgm:cxn modelId="{9DC95936-910A-49AA-BF0F-0296F000C0AD}" type="presParOf" srcId="{B7FCEA77-5CA8-4A99-B882-169A3A1A8376}" destId="{47CDEB21-A333-4391-9888-04F17887B6B3}" srcOrd="4" destOrd="0" presId="urn:microsoft.com/office/officeart/2005/8/layout/lProcess2"/>
    <dgm:cxn modelId="{2F2EC6F7-7EA3-4D1E-9003-0089D14BE50C}" type="presParOf" srcId="{FD0A62CD-8633-471D-BD3B-B7457E9CE5CE}" destId="{901A44D5-33BA-43AD-80C1-C4D393F33677}" srcOrd="1" destOrd="0" presId="urn:microsoft.com/office/officeart/2005/8/layout/lProcess2"/>
    <dgm:cxn modelId="{931CDCC9-22E0-404D-AC7A-3DE748652D88}" type="presParOf" srcId="{FD0A62CD-8633-471D-BD3B-B7457E9CE5CE}" destId="{583D38F4-864C-4DD7-A526-F0413B271E56}" srcOrd="2" destOrd="0" presId="urn:microsoft.com/office/officeart/2005/8/layout/lProcess2"/>
    <dgm:cxn modelId="{EDB81F5A-91B4-4E68-9838-6B51B58F3DA0}" type="presParOf" srcId="{583D38F4-864C-4DD7-A526-F0413B271E56}" destId="{B8732F45-29E7-443E-AC63-7D52B64A8AF0}" srcOrd="0" destOrd="0" presId="urn:microsoft.com/office/officeart/2005/8/layout/lProcess2"/>
    <dgm:cxn modelId="{6DEF42BE-F618-4565-AA75-0FA546577A9C}" type="presParOf" srcId="{583D38F4-864C-4DD7-A526-F0413B271E56}" destId="{31E8EE8F-40D3-4498-BDE9-17C88F32B406}" srcOrd="1" destOrd="0" presId="urn:microsoft.com/office/officeart/2005/8/layout/lProcess2"/>
    <dgm:cxn modelId="{E68696C4-0638-442E-A78D-01E03FADE964}" type="presParOf" srcId="{583D38F4-864C-4DD7-A526-F0413B271E56}" destId="{85D6B983-7BFE-46C3-826E-94E79F156944}" srcOrd="2" destOrd="0" presId="urn:microsoft.com/office/officeart/2005/8/layout/lProcess2"/>
    <dgm:cxn modelId="{1AD007FF-19CA-4577-A639-B27E1D98CB81}" type="presParOf" srcId="{85D6B983-7BFE-46C3-826E-94E79F156944}" destId="{396BC654-E04F-4BB5-A0D0-B4AE3E13AD3A}" srcOrd="0" destOrd="0" presId="urn:microsoft.com/office/officeart/2005/8/layout/lProcess2"/>
    <dgm:cxn modelId="{34D004DC-F259-4830-94DA-FBE92F83F2F7}" type="presParOf" srcId="{396BC654-E04F-4BB5-A0D0-B4AE3E13AD3A}" destId="{EDCEA9E2-02CF-4AC8-A418-971DA0D58CB4}" srcOrd="0" destOrd="0" presId="urn:microsoft.com/office/officeart/2005/8/layout/lProcess2"/>
    <dgm:cxn modelId="{3B3E5A84-D26B-4FE4-A2D3-F37F2BDFE225}" type="presParOf" srcId="{396BC654-E04F-4BB5-A0D0-B4AE3E13AD3A}" destId="{6595E773-FEE7-468E-B32F-56EC4F7A3E29}" srcOrd="1" destOrd="0" presId="urn:microsoft.com/office/officeart/2005/8/layout/lProcess2"/>
    <dgm:cxn modelId="{228006D7-AEE6-41D5-A8E2-85CCA8AC34BB}" type="presParOf" srcId="{396BC654-E04F-4BB5-A0D0-B4AE3E13AD3A}" destId="{68B005DC-1BF1-41BD-96B9-B4C9ABDE9C06}" srcOrd="2" destOrd="0" presId="urn:microsoft.com/office/officeart/2005/8/layout/lProcess2"/>
    <dgm:cxn modelId="{46624315-2CAC-41F6-B5BF-7D333E127772}" type="presParOf" srcId="{396BC654-E04F-4BB5-A0D0-B4AE3E13AD3A}" destId="{69680D91-F033-4DFF-A761-B2D6A83BEC25}" srcOrd="3" destOrd="0" presId="urn:microsoft.com/office/officeart/2005/8/layout/lProcess2"/>
    <dgm:cxn modelId="{A01C794F-2BE1-405A-9CCE-BB4C0F73B8E2}" type="presParOf" srcId="{396BC654-E04F-4BB5-A0D0-B4AE3E13AD3A}" destId="{452765F2-A426-4199-AE5A-08EF8D58A6DA}" srcOrd="4" destOrd="0" presId="urn:microsoft.com/office/officeart/2005/8/layout/lProcess2"/>
    <dgm:cxn modelId="{B65FD251-0F81-4A7B-A799-E19C2BF3577B}" type="presParOf" srcId="{396BC654-E04F-4BB5-A0D0-B4AE3E13AD3A}" destId="{0DE45975-A8FE-4DCD-8F3B-6574B6819279}" srcOrd="5" destOrd="0" presId="urn:microsoft.com/office/officeart/2005/8/layout/lProcess2"/>
    <dgm:cxn modelId="{71360977-3C49-4640-B9E9-FAF6724E0FF7}" type="presParOf" srcId="{396BC654-E04F-4BB5-A0D0-B4AE3E13AD3A}" destId="{BC79A553-DD55-4FED-A86A-35C883604010}" srcOrd="6" destOrd="0" presId="urn:microsoft.com/office/officeart/2005/8/layout/lProcess2"/>
    <dgm:cxn modelId="{F3BBA883-4F3B-4962-AB57-547B3E0C97C5}" type="presParOf" srcId="{FD0A62CD-8633-471D-BD3B-B7457E9CE5CE}" destId="{B8FFFF87-963C-4AD2-904D-8E9749ED0795}" srcOrd="3" destOrd="0" presId="urn:microsoft.com/office/officeart/2005/8/layout/lProcess2"/>
    <dgm:cxn modelId="{852F6C26-EBF5-49A4-8A7A-5605A1768CC3}" type="presParOf" srcId="{FD0A62CD-8633-471D-BD3B-B7457E9CE5CE}" destId="{E385C5F7-B3D2-44FC-821A-A3EC0B556827}" srcOrd="4" destOrd="0" presId="urn:microsoft.com/office/officeart/2005/8/layout/lProcess2"/>
    <dgm:cxn modelId="{5EA70924-8CB6-49C0-9A18-D0DC69599D35}" type="presParOf" srcId="{E385C5F7-B3D2-44FC-821A-A3EC0B556827}" destId="{0DB933EA-7335-43A1-A651-344D50FEC977}" srcOrd="0" destOrd="0" presId="urn:microsoft.com/office/officeart/2005/8/layout/lProcess2"/>
    <dgm:cxn modelId="{87C41C02-8674-4969-ADC1-5A0042E2877E}" type="presParOf" srcId="{E385C5F7-B3D2-44FC-821A-A3EC0B556827}" destId="{96275F4D-AD47-49B0-A46A-46791FAF48AE}" srcOrd="1" destOrd="0" presId="urn:microsoft.com/office/officeart/2005/8/layout/lProcess2"/>
    <dgm:cxn modelId="{94F3FCDE-8AC5-4D66-B5DA-5932DD6FCF2D}" type="presParOf" srcId="{E385C5F7-B3D2-44FC-821A-A3EC0B556827}" destId="{13D3B46B-D639-4791-AFD5-FB0D0C54BBD8}" srcOrd="2" destOrd="0" presId="urn:microsoft.com/office/officeart/2005/8/layout/lProcess2"/>
    <dgm:cxn modelId="{F3673F9D-F922-4B0B-89E6-7EF65ADF6C68}" type="presParOf" srcId="{13D3B46B-D639-4791-AFD5-FB0D0C54BBD8}" destId="{5D7175B5-E0A9-48F5-9CE0-7590A0262736}" srcOrd="0" destOrd="0" presId="urn:microsoft.com/office/officeart/2005/8/layout/lProcess2"/>
    <dgm:cxn modelId="{36D72F6A-6C77-453D-A860-E25715D76670}" type="presParOf" srcId="{5D7175B5-E0A9-48F5-9CE0-7590A0262736}" destId="{05FE6CCA-AB0D-477C-993F-1B2EB9149CF8}" srcOrd="0" destOrd="0" presId="urn:microsoft.com/office/officeart/2005/8/layout/lProcess2"/>
    <dgm:cxn modelId="{CC77AF94-CCAC-4137-A9F1-264F45E1F597}" type="presParOf" srcId="{5D7175B5-E0A9-48F5-9CE0-7590A0262736}" destId="{BF2CE77D-B084-4E8E-8CD0-5E663D3DF489}" srcOrd="1" destOrd="0" presId="urn:microsoft.com/office/officeart/2005/8/layout/lProcess2"/>
    <dgm:cxn modelId="{BCEE35F2-F9EA-4364-B042-1E66ADCE4C4E}" type="presParOf" srcId="{5D7175B5-E0A9-48F5-9CE0-7590A0262736}" destId="{0A780D6C-8D8B-4500-917C-15EB12E3E8E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4E2E5C-4D24-4C11-A15A-60506E848255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8495EB-0805-4541-B901-BC415C8EEF15}">
      <dgm:prSet phldrT="[Text]" custT="1"/>
      <dgm:spPr/>
      <dgm:t>
        <a:bodyPr/>
        <a:lstStyle/>
        <a:p>
          <a:r>
            <a:rPr lang="en-US" sz="1500" dirty="0" smtClean="0"/>
            <a:t>Support product design and development</a:t>
          </a:r>
          <a:endParaRPr lang="en-US" sz="1500" dirty="0"/>
        </a:p>
      </dgm:t>
    </dgm:pt>
    <dgm:pt modelId="{1F75A774-E018-4D4D-BDAE-4A53C8C7C265}" type="parTrans" cxnId="{3E32F9EC-1EBD-4A91-A8DB-5031FB015258}">
      <dgm:prSet/>
      <dgm:spPr/>
      <dgm:t>
        <a:bodyPr/>
        <a:lstStyle/>
        <a:p>
          <a:endParaRPr lang="en-US" sz="1600"/>
        </a:p>
      </dgm:t>
    </dgm:pt>
    <dgm:pt modelId="{1FED0EA0-2054-40B5-9ED3-7BBF542C77CC}" type="sibTrans" cxnId="{3E32F9EC-1EBD-4A91-A8DB-5031FB015258}">
      <dgm:prSet/>
      <dgm:spPr/>
      <dgm:t>
        <a:bodyPr/>
        <a:lstStyle/>
        <a:p>
          <a:endParaRPr lang="en-US" sz="1600"/>
        </a:p>
      </dgm:t>
    </dgm:pt>
    <dgm:pt modelId="{16BBEBF2-F434-4FA5-BD1D-EA6C4E0829E4}">
      <dgm:prSet phldrT="[Text]" custT="1"/>
      <dgm:spPr/>
      <dgm:t>
        <a:bodyPr/>
        <a:lstStyle/>
        <a:p>
          <a:r>
            <a:rPr lang="en-US" sz="1400" dirty="0" smtClean="0"/>
            <a:t>Institutional framework</a:t>
          </a:r>
          <a:endParaRPr lang="en-US" sz="1400" dirty="0"/>
        </a:p>
      </dgm:t>
    </dgm:pt>
    <dgm:pt modelId="{5620F5FB-0AA9-42A7-9268-9463F86DAC89}" type="parTrans" cxnId="{C22AE72F-DF5C-4E7A-8A8A-1E3279187BAB}">
      <dgm:prSet/>
      <dgm:spPr/>
      <dgm:t>
        <a:bodyPr/>
        <a:lstStyle/>
        <a:p>
          <a:endParaRPr lang="en-US" sz="1600"/>
        </a:p>
      </dgm:t>
    </dgm:pt>
    <dgm:pt modelId="{B0E84874-22BA-4A8B-9BDB-86820D1585B4}" type="sibTrans" cxnId="{C22AE72F-DF5C-4E7A-8A8A-1E3279187BAB}">
      <dgm:prSet/>
      <dgm:spPr/>
      <dgm:t>
        <a:bodyPr/>
        <a:lstStyle/>
        <a:p>
          <a:endParaRPr lang="en-US" sz="1600"/>
        </a:p>
      </dgm:t>
    </dgm:pt>
    <dgm:pt modelId="{83070324-5D7F-4D5B-A722-BAF1B566F558}">
      <dgm:prSet phldrT="[Text]" custT="1"/>
      <dgm:spPr/>
      <dgm:t>
        <a:bodyPr/>
        <a:lstStyle/>
        <a:p>
          <a:r>
            <a:rPr lang="en-US" sz="1500" dirty="0" smtClean="0"/>
            <a:t>Enabling environment</a:t>
          </a:r>
          <a:endParaRPr lang="en-US" sz="1500" dirty="0"/>
        </a:p>
      </dgm:t>
    </dgm:pt>
    <dgm:pt modelId="{4C3DFBF3-97A5-4E23-A418-9AB008576907}" type="parTrans" cxnId="{E55EB007-E6B5-44B0-A620-941A2D016D3C}">
      <dgm:prSet/>
      <dgm:spPr/>
      <dgm:t>
        <a:bodyPr/>
        <a:lstStyle/>
        <a:p>
          <a:endParaRPr lang="en-US" sz="1600"/>
        </a:p>
      </dgm:t>
    </dgm:pt>
    <dgm:pt modelId="{75AD3A16-65F3-4228-B8ED-EA0BCD4C36C3}" type="sibTrans" cxnId="{E55EB007-E6B5-44B0-A620-941A2D016D3C}">
      <dgm:prSet/>
      <dgm:spPr/>
      <dgm:t>
        <a:bodyPr/>
        <a:lstStyle/>
        <a:p>
          <a:endParaRPr lang="en-US" sz="1600"/>
        </a:p>
      </dgm:t>
    </dgm:pt>
    <dgm:pt modelId="{9DE9432B-5226-45D1-98E8-86E4A4B2A3C8}">
      <dgm:prSet phldrT="[Text]" custT="1"/>
      <dgm:spPr/>
      <dgm:t>
        <a:bodyPr/>
        <a:lstStyle/>
        <a:p>
          <a:r>
            <a:rPr lang="en-US" sz="1400" dirty="0" smtClean="0"/>
            <a:t>Technical support for insurers (long run)</a:t>
          </a:r>
        </a:p>
      </dgm:t>
    </dgm:pt>
    <dgm:pt modelId="{15F61AD1-EBB5-4706-BA55-55EF800F5B91}" type="parTrans" cxnId="{2C10C13F-6B35-4561-9FCB-0DA5F55DF225}">
      <dgm:prSet/>
      <dgm:spPr/>
      <dgm:t>
        <a:bodyPr/>
        <a:lstStyle/>
        <a:p>
          <a:endParaRPr lang="en-US" sz="1600"/>
        </a:p>
      </dgm:t>
    </dgm:pt>
    <dgm:pt modelId="{2DB55E37-217D-420F-AE60-F256DAB87585}" type="sibTrans" cxnId="{2C10C13F-6B35-4561-9FCB-0DA5F55DF225}">
      <dgm:prSet/>
      <dgm:spPr/>
      <dgm:t>
        <a:bodyPr/>
        <a:lstStyle/>
        <a:p>
          <a:endParaRPr lang="en-US" sz="1600"/>
        </a:p>
      </dgm:t>
    </dgm:pt>
    <dgm:pt modelId="{4591D53E-5DE1-4780-9612-30A1DBC01219}">
      <dgm:prSet phldrT="[Text]" custT="1"/>
      <dgm:spPr/>
      <dgm:t>
        <a:bodyPr/>
        <a:lstStyle/>
        <a:p>
          <a:r>
            <a:rPr lang="en-US" sz="1400" baseline="0" dirty="0" smtClean="0"/>
            <a:t>Consumer protection</a:t>
          </a:r>
          <a:endParaRPr lang="en-US" sz="1400" dirty="0"/>
        </a:p>
      </dgm:t>
    </dgm:pt>
    <dgm:pt modelId="{59F56A9E-F8D5-4B4F-AA80-80DE3FA251DF}" type="parTrans" cxnId="{E6C6A452-8C67-4231-8BB5-8A2D203ECC49}">
      <dgm:prSet/>
      <dgm:spPr/>
      <dgm:t>
        <a:bodyPr/>
        <a:lstStyle/>
        <a:p>
          <a:endParaRPr lang="en-US" sz="1600"/>
        </a:p>
      </dgm:t>
    </dgm:pt>
    <dgm:pt modelId="{88D55FF0-23E7-4404-B6EB-DDE2958FE613}" type="sibTrans" cxnId="{E6C6A452-8C67-4231-8BB5-8A2D203ECC49}">
      <dgm:prSet/>
      <dgm:spPr/>
      <dgm:t>
        <a:bodyPr/>
        <a:lstStyle/>
        <a:p>
          <a:endParaRPr lang="en-US" sz="1600"/>
        </a:p>
      </dgm:t>
    </dgm:pt>
    <dgm:pt modelId="{64A27D01-246E-41A2-90B8-CBFB8F7F09A8}">
      <dgm:prSet phldrT="[Text]" custT="1"/>
      <dgm:spPr/>
      <dgm:t>
        <a:bodyPr/>
        <a:lstStyle/>
        <a:p>
          <a:r>
            <a:rPr lang="en-US" sz="1400" dirty="0" smtClean="0"/>
            <a:t>Product development and pricing (short run)</a:t>
          </a:r>
        </a:p>
      </dgm:t>
    </dgm:pt>
    <dgm:pt modelId="{7F5155C8-BB10-4BDD-BBB5-F0814E88AE76}" type="parTrans" cxnId="{25CFCE5C-5B43-4FCC-93C0-357AFB05C41B}">
      <dgm:prSet/>
      <dgm:spPr/>
      <dgm:t>
        <a:bodyPr/>
        <a:lstStyle/>
        <a:p>
          <a:endParaRPr lang="en-US"/>
        </a:p>
      </dgm:t>
    </dgm:pt>
    <dgm:pt modelId="{19596AE1-FF23-46D3-B468-7801CD82FB5D}" type="sibTrans" cxnId="{25CFCE5C-5B43-4FCC-93C0-357AFB05C41B}">
      <dgm:prSet/>
      <dgm:spPr/>
      <dgm:t>
        <a:bodyPr/>
        <a:lstStyle/>
        <a:p>
          <a:endParaRPr lang="en-US"/>
        </a:p>
      </dgm:t>
    </dgm:pt>
    <dgm:pt modelId="{74AA899B-E97C-4F03-ADEC-169F35681949}">
      <dgm:prSet phldrT="[Text]" custT="1"/>
      <dgm:spPr/>
      <dgm:t>
        <a:bodyPr/>
        <a:lstStyle/>
        <a:p>
          <a:r>
            <a:rPr lang="en-US" sz="1400" dirty="0" smtClean="0"/>
            <a:t>Legal framework</a:t>
          </a:r>
          <a:endParaRPr lang="en-US" sz="1400" dirty="0"/>
        </a:p>
      </dgm:t>
    </dgm:pt>
    <dgm:pt modelId="{9F73C668-A00E-4764-933A-480F85A170F5}" type="parTrans" cxnId="{B16E7FDC-7D83-4C20-A37A-00C0DE81689D}">
      <dgm:prSet/>
      <dgm:spPr/>
      <dgm:t>
        <a:bodyPr/>
        <a:lstStyle/>
        <a:p>
          <a:endParaRPr lang="en-US"/>
        </a:p>
      </dgm:t>
    </dgm:pt>
    <dgm:pt modelId="{AB3DCE7D-D22B-4158-B334-396F9724D2E3}" type="sibTrans" cxnId="{B16E7FDC-7D83-4C20-A37A-00C0DE81689D}">
      <dgm:prSet/>
      <dgm:spPr/>
      <dgm:t>
        <a:bodyPr/>
        <a:lstStyle/>
        <a:p>
          <a:endParaRPr lang="en-US"/>
        </a:p>
      </dgm:t>
    </dgm:pt>
    <dgm:pt modelId="{8CDFDBFC-261A-43CA-A5FE-0D8F86EE1F73}" type="pres">
      <dgm:prSet presAssocID="{A04E2E5C-4D24-4C11-A15A-60506E84825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85BB31-733A-40B9-BD93-1097767FF600}" type="pres">
      <dgm:prSet presAssocID="{BD8495EB-0805-4541-B901-BC415C8EEF15}" presName="compNode" presStyleCnt="0"/>
      <dgm:spPr/>
      <dgm:t>
        <a:bodyPr/>
        <a:lstStyle/>
        <a:p>
          <a:endParaRPr lang="en-US"/>
        </a:p>
      </dgm:t>
    </dgm:pt>
    <dgm:pt modelId="{4F98AC34-ABFA-41C6-A8E5-2B7A4B5E7FBE}" type="pres">
      <dgm:prSet presAssocID="{BD8495EB-0805-4541-B901-BC415C8EEF15}" presName="aNode" presStyleLbl="bgShp" presStyleIdx="0" presStyleCnt="2"/>
      <dgm:spPr/>
      <dgm:t>
        <a:bodyPr/>
        <a:lstStyle/>
        <a:p>
          <a:endParaRPr lang="en-US"/>
        </a:p>
      </dgm:t>
    </dgm:pt>
    <dgm:pt modelId="{F3C9434A-CD3B-4F4E-81EE-4FCFAC4A772E}" type="pres">
      <dgm:prSet presAssocID="{BD8495EB-0805-4541-B901-BC415C8EEF15}" presName="textNode" presStyleLbl="bgShp" presStyleIdx="0" presStyleCnt="2"/>
      <dgm:spPr/>
      <dgm:t>
        <a:bodyPr/>
        <a:lstStyle/>
        <a:p>
          <a:endParaRPr lang="en-US"/>
        </a:p>
      </dgm:t>
    </dgm:pt>
    <dgm:pt modelId="{F762D241-776E-42DD-B983-87DF229D477D}" type="pres">
      <dgm:prSet presAssocID="{BD8495EB-0805-4541-B901-BC415C8EEF15}" presName="compChildNode" presStyleCnt="0"/>
      <dgm:spPr/>
      <dgm:t>
        <a:bodyPr/>
        <a:lstStyle/>
        <a:p>
          <a:endParaRPr lang="en-US"/>
        </a:p>
      </dgm:t>
    </dgm:pt>
    <dgm:pt modelId="{B1B6E838-B6B8-4228-B966-1D639204EAC5}" type="pres">
      <dgm:prSet presAssocID="{BD8495EB-0805-4541-B901-BC415C8EEF15}" presName="theInnerList" presStyleCnt="0"/>
      <dgm:spPr/>
      <dgm:t>
        <a:bodyPr/>
        <a:lstStyle/>
        <a:p>
          <a:endParaRPr lang="en-US"/>
        </a:p>
      </dgm:t>
    </dgm:pt>
    <dgm:pt modelId="{6DD6468B-3F73-4AA0-BD5F-62021913D33C}" type="pres">
      <dgm:prSet presAssocID="{64A27D01-246E-41A2-90B8-CBFB8F7F09A8}" presName="childNode" presStyleLbl="node1" presStyleIdx="0" presStyleCnt="5" custScaleX="106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26470-98C2-4CDC-AD4C-D7821B08D4BE}" type="pres">
      <dgm:prSet presAssocID="{64A27D01-246E-41A2-90B8-CBFB8F7F09A8}" presName="aSpace2" presStyleCnt="0"/>
      <dgm:spPr/>
    </dgm:pt>
    <dgm:pt modelId="{961F3EA2-4DB6-4AB7-84C8-E1CC93A1D21B}" type="pres">
      <dgm:prSet presAssocID="{9DE9432B-5226-45D1-98E8-86E4A4B2A3C8}" presName="childNode" presStyleLbl="node1" presStyleIdx="1" presStyleCnt="5" custScaleX="106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E626D-F2C1-40CD-957B-FAF43CAFF308}" type="pres">
      <dgm:prSet presAssocID="{BD8495EB-0805-4541-B901-BC415C8EEF15}" presName="aSpace" presStyleCnt="0"/>
      <dgm:spPr/>
      <dgm:t>
        <a:bodyPr/>
        <a:lstStyle/>
        <a:p>
          <a:endParaRPr lang="en-US"/>
        </a:p>
      </dgm:t>
    </dgm:pt>
    <dgm:pt modelId="{3F7C210C-C3AA-4983-9B27-B59E050D96DC}" type="pres">
      <dgm:prSet presAssocID="{83070324-5D7F-4D5B-A722-BAF1B566F558}" presName="compNode" presStyleCnt="0"/>
      <dgm:spPr/>
      <dgm:t>
        <a:bodyPr/>
        <a:lstStyle/>
        <a:p>
          <a:endParaRPr lang="en-US"/>
        </a:p>
      </dgm:t>
    </dgm:pt>
    <dgm:pt modelId="{EA124306-06E4-4769-BC86-B7D7025856B9}" type="pres">
      <dgm:prSet presAssocID="{83070324-5D7F-4D5B-A722-BAF1B566F558}" presName="aNode" presStyleLbl="bgShp" presStyleIdx="1" presStyleCnt="2"/>
      <dgm:spPr/>
      <dgm:t>
        <a:bodyPr/>
        <a:lstStyle/>
        <a:p>
          <a:endParaRPr lang="en-US"/>
        </a:p>
      </dgm:t>
    </dgm:pt>
    <dgm:pt modelId="{6AC5EFEC-2B57-4FF7-B0A2-D3C3789240BC}" type="pres">
      <dgm:prSet presAssocID="{83070324-5D7F-4D5B-A722-BAF1B566F558}" presName="textNode" presStyleLbl="bgShp" presStyleIdx="1" presStyleCnt="2"/>
      <dgm:spPr/>
      <dgm:t>
        <a:bodyPr/>
        <a:lstStyle/>
        <a:p>
          <a:endParaRPr lang="en-US"/>
        </a:p>
      </dgm:t>
    </dgm:pt>
    <dgm:pt modelId="{CF8254C4-D73C-4535-B619-4E1DF97C29FC}" type="pres">
      <dgm:prSet presAssocID="{83070324-5D7F-4D5B-A722-BAF1B566F558}" presName="compChildNode" presStyleCnt="0"/>
      <dgm:spPr/>
      <dgm:t>
        <a:bodyPr/>
        <a:lstStyle/>
        <a:p>
          <a:endParaRPr lang="en-US"/>
        </a:p>
      </dgm:t>
    </dgm:pt>
    <dgm:pt modelId="{774CE9AD-43ED-43BD-BE2A-CF34E49B1ED4}" type="pres">
      <dgm:prSet presAssocID="{83070324-5D7F-4D5B-A722-BAF1B566F558}" presName="theInnerList" presStyleCnt="0"/>
      <dgm:spPr/>
      <dgm:t>
        <a:bodyPr/>
        <a:lstStyle/>
        <a:p>
          <a:endParaRPr lang="en-US"/>
        </a:p>
      </dgm:t>
    </dgm:pt>
    <dgm:pt modelId="{3B7B2A76-647D-4113-BEE6-62386D52F2F6}" type="pres">
      <dgm:prSet presAssocID="{16BBEBF2-F434-4FA5-BD1D-EA6C4E0829E4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4F956-DA3C-4691-9041-F758D6BEB9EA}" type="pres">
      <dgm:prSet presAssocID="{16BBEBF2-F434-4FA5-BD1D-EA6C4E0829E4}" presName="aSpace2" presStyleCnt="0"/>
      <dgm:spPr/>
      <dgm:t>
        <a:bodyPr/>
        <a:lstStyle/>
        <a:p>
          <a:endParaRPr lang="en-US"/>
        </a:p>
      </dgm:t>
    </dgm:pt>
    <dgm:pt modelId="{7F28FD73-C212-4E90-92F4-30F2A0F78376}" type="pres">
      <dgm:prSet presAssocID="{74AA899B-E97C-4F03-ADEC-169F35681949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30D8B-5DFD-4AA2-AB5D-65E321D3996F}" type="pres">
      <dgm:prSet presAssocID="{74AA899B-E97C-4F03-ADEC-169F35681949}" presName="aSpace2" presStyleCnt="0"/>
      <dgm:spPr/>
    </dgm:pt>
    <dgm:pt modelId="{E7188650-A53B-4193-903D-E1AFAEDA24B1}" type="pres">
      <dgm:prSet presAssocID="{4591D53E-5DE1-4780-9612-30A1DBC01219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32F9EC-1EBD-4A91-A8DB-5031FB015258}" srcId="{A04E2E5C-4D24-4C11-A15A-60506E848255}" destId="{BD8495EB-0805-4541-B901-BC415C8EEF15}" srcOrd="0" destOrd="0" parTransId="{1F75A774-E018-4D4D-BDAE-4A53C8C7C265}" sibTransId="{1FED0EA0-2054-40B5-9ED3-7BBF542C77CC}"/>
    <dgm:cxn modelId="{E55EB007-E6B5-44B0-A620-941A2D016D3C}" srcId="{A04E2E5C-4D24-4C11-A15A-60506E848255}" destId="{83070324-5D7F-4D5B-A722-BAF1B566F558}" srcOrd="1" destOrd="0" parTransId="{4C3DFBF3-97A5-4E23-A418-9AB008576907}" sibTransId="{75AD3A16-65F3-4228-B8ED-EA0BCD4C36C3}"/>
    <dgm:cxn modelId="{C22AE72F-DF5C-4E7A-8A8A-1E3279187BAB}" srcId="{83070324-5D7F-4D5B-A722-BAF1B566F558}" destId="{16BBEBF2-F434-4FA5-BD1D-EA6C4E0829E4}" srcOrd="0" destOrd="0" parTransId="{5620F5FB-0AA9-42A7-9268-9463F86DAC89}" sibTransId="{B0E84874-22BA-4A8B-9BDB-86820D1585B4}"/>
    <dgm:cxn modelId="{3B781661-341E-4A4D-A27B-FBD3F957E3DB}" type="presOf" srcId="{16BBEBF2-F434-4FA5-BD1D-EA6C4E0829E4}" destId="{3B7B2A76-647D-4113-BEE6-62386D52F2F6}" srcOrd="0" destOrd="0" presId="urn:microsoft.com/office/officeart/2005/8/layout/lProcess2"/>
    <dgm:cxn modelId="{E62E6E59-F9A8-4F7A-88A1-69D6F1FCE0E2}" type="presOf" srcId="{BD8495EB-0805-4541-B901-BC415C8EEF15}" destId="{F3C9434A-CD3B-4F4E-81EE-4FCFAC4A772E}" srcOrd="1" destOrd="0" presId="urn:microsoft.com/office/officeart/2005/8/layout/lProcess2"/>
    <dgm:cxn modelId="{8F3329E2-92A9-4B39-A1FA-34D9FE134393}" type="presOf" srcId="{BD8495EB-0805-4541-B901-BC415C8EEF15}" destId="{4F98AC34-ABFA-41C6-A8E5-2B7A4B5E7FBE}" srcOrd="0" destOrd="0" presId="urn:microsoft.com/office/officeart/2005/8/layout/lProcess2"/>
    <dgm:cxn modelId="{B16E7FDC-7D83-4C20-A37A-00C0DE81689D}" srcId="{83070324-5D7F-4D5B-A722-BAF1B566F558}" destId="{74AA899B-E97C-4F03-ADEC-169F35681949}" srcOrd="1" destOrd="0" parTransId="{9F73C668-A00E-4764-933A-480F85A170F5}" sibTransId="{AB3DCE7D-D22B-4158-B334-396F9724D2E3}"/>
    <dgm:cxn modelId="{BF08A731-4C6E-42C7-8194-11765A8924C0}" type="presOf" srcId="{64A27D01-246E-41A2-90B8-CBFB8F7F09A8}" destId="{6DD6468B-3F73-4AA0-BD5F-62021913D33C}" srcOrd="0" destOrd="0" presId="urn:microsoft.com/office/officeart/2005/8/layout/lProcess2"/>
    <dgm:cxn modelId="{4E2A8BF4-42F5-4731-8A6D-9D652664F4E7}" type="presOf" srcId="{74AA899B-E97C-4F03-ADEC-169F35681949}" destId="{7F28FD73-C212-4E90-92F4-30F2A0F78376}" srcOrd="0" destOrd="0" presId="urn:microsoft.com/office/officeart/2005/8/layout/lProcess2"/>
    <dgm:cxn modelId="{722D05FD-857F-4D89-8D87-572DDBEF8AD4}" type="presOf" srcId="{9DE9432B-5226-45D1-98E8-86E4A4B2A3C8}" destId="{961F3EA2-4DB6-4AB7-84C8-E1CC93A1D21B}" srcOrd="0" destOrd="0" presId="urn:microsoft.com/office/officeart/2005/8/layout/lProcess2"/>
    <dgm:cxn modelId="{C82E8372-06B8-4D0F-94A0-8D44884A128A}" type="presOf" srcId="{4591D53E-5DE1-4780-9612-30A1DBC01219}" destId="{E7188650-A53B-4193-903D-E1AFAEDA24B1}" srcOrd="0" destOrd="0" presId="urn:microsoft.com/office/officeart/2005/8/layout/lProcess2"/>
    <dgm:cxn modelId="{637E120A-30BF-4226-A53B-A94A0A9D0C13}" type="presOf" srcId="{83070324-5D7F-4D5B-A722-BAF1B566F558}" destId="{EA124306-06E4-4769-BC86-B7D7025856B9}" srcOrd="0" destOrd="0" presId="urn:microsoft.com/office/officeart/2005/8/layout/lProcess2"/>
    <dgm:cxn modelId="{2C10C13F-6B35-4561-9FCB-0DA5F55DF225}" srcId="{BD8495EB-0805-4541-B901-BC415C8EEF15}" destId="{9DE9432B-5226-45D1-98E8-86E4A4B2A3C8}" srcOrd="1" destOrd="0" parTransId="{15F61AD1-EBB5-4706-BA55-55EF800F5B91}" sibTransId="{2DB55E37-217D-420F-AE60-F256DAB87585}"/>
    <dgm:cxn modelId="{1E9A2728-E33C-4509-AC20-E05E7CA17170}" type="presOf" srcId="{A04E2E5C-4D24-4C11-A15A-60506E848255}" destId="{8CDFDBFC-261A-43CA-A5FE-0D8F86EE1F73}" srcOrd="0" destOrd="0" presId="urn:microsoft.com/office/officeart/2005/8/layout/lProcess2"/>
    <dgm:cxn modelId="{E6C6A452-8C67-4231-8BB5-8A2D203ECC49}" srcId="{83070324-5D7F-4D5B-A722-BAF1B566F558}" destId="{4591D53E-5DE1-4780-9612-30A1DBC01219}" srcOrd="2" destOrd="0" parTransId="{59F56A9E-F8D5-4B4F-AA80-80DE3FA251DF}" sibTransId="{88D55FF0-23E7-4404-B6EB-DDE2958FE613}"/>
    <dgm:cxn modelId="{25CFCE5C-5B43-4FCC-93C0-357AFB05C41B}" srcId="{BD8495EB-0805-4541-B901-BC415C8EEF15}" destId="{64A27D01-246E-41A2-90B8-CBFB8F7F09A8}" srcOrd="0" destOrd="0" parTransId="{7F5155C8-BB10-4BDD-BBB5-F0814E88AE76}" sibTransId="{19596AE1-FF23-46D3-B468-7801CD82FB5D}"/>
    <dgm:cxn modelId="{0BE16C04-D311-4906-B710-FA5D1CFC767A}" type="presOf" srcId="{83070324-5D7F-4D5B-A722-BAF1B566F558}" destId="{6AC5EFEC-2B57-4FF7-B0A2-D3C3789240BC}" srcOrd="1" destOrd="0" presId="urn:microsoft.com/office/officeart/2005/8/layout/lProcess2"/>
    <dgm:cxn modelId="{97C13765-10FB-4FFA-880A-B172EF855629}" type="presParOf" srcId="{8CDFDBFC-261A-43CA-A5FE-0D8F86EE1F73}" destId="{7785BB31-733A-40B9-BD93-1097767FF600}" srcOrd="0" destOrd="0" presId="urn:microsoft.com/office/officeart/2005/8/layout/lProcess2"/>
    <dgm:cxn modelId="{1DBB1D60-4B26-49F4-8E73-AC8688370517}" type="presParOf" srcId="{7785BB31-733A-40B9-BD93-1097767FF600}" destId="{4F98AC34-ABFA-41C6-A8E5-2B7A4B5E7FBE}" srcOrd="0" destOrd="0" presId="urn:microsoft.com/office/officeart/2005/8/layout/lProcess2"/>
    <dgm:cxn modelId="{25014BBF-33E6-43E9-B460-DF5947B7578D}" type="presParOf" srcId="{7785BB31-733A-40B9-BD93-1097767FF600}" destId="{F3C9434A-CD3B-4F4E-81EE-4FCFAC4A772E}" srcOrd="1" destOrd="0" presId="urn:microsoft.com/office/officeart/2005/8/layout/lProcess2"/>
    <dgm:cxn modelId="{1C1A0419-2C68-4A21-8B98-0DF14AC0E2F3}" type="presParOf" srcId="{7785BB31-733A-40B9-BD93-1097767FF600}" destId="{F762D241-776E-42DD-B983-87DF229D477D}" srcOrd="2" destOrd="0" presId="urn:microsoft.com/office/officeart/2005/8/layout/lProcess2"/>
    <dgm:cxn modelId="{46F69281-F284-4095-AF5D-5E08182E39E3}" type="presParOf" srcId="{F762D241-776E-42DD-B983-87DF229D477D}" destId="{B1B6E838-B6B8-4228-B966-1D639204EAC5}" srcOrd="0" destOrd="0" presId="urn:microsoft.com/office/officeart/2005/8/layout/lProcess2"/>
    <dgm:cxn modelId="{FFF94A9A-0DAF-4A5A-9C7D-58F7157BDD7A}" type="presParOf" srcId="{B1B6E838-B6B8-4228-B966-1D639204EAC5}" destId="{6DD6468B-3F73-4AA0-BD5F-62021913D33C}" srcOrd="0" destOrd="0" presId="urn:microsoft.com/office/officeart/2005/8/layout/lProcess2"/>
    <dgm:cxn modelId="{428E9357-9622-4528-9E7C-936685D4885A}" type="presParOf" srcId="{B1B6E838-B6B8-4228-B966-1D639204EAC5}" destId="{2D526470-98C2-4CDC-AD4C-D7821B08D4BE}" srcOrd="1" destOrd="0" presId="urn:microsoft.com/office/officeart/2005/8/layout/lProcess2"/>
    <dgm:cxn modelId="{3FBC8DC2-2595-4F20-9658-C17E41002DD4}" type="presParOf" srcId="{B1B6E838-B6B8-4228-B966-1D639204EAC5}" destId="{961F3EA2-4DB6-4AB7-84C8-E1CC93A1D21B}" srcOrd="2" destOrd="0" presId="urn:microsoft.com/office/officeart/2005/8/layout/lProcess2"/>
    <dgm:cxn modelId="{BAC3C20A-3500-443D-81CA-646AA4450D05}" type="presParOf" srcId="{8CDFDBFC-261A-43CA-A5FE-0D8F86EE1F73}" destId="{9CDE626D-F2C1-40CD-957B-FAF43CAFF308}" srcOrd="1" destOrd="0" presId="urn:microsoft.com/office/officeart/2005/8/layout/lProcess2"/>
    <dgm:cxn modelId="{DE4125A1-33C3-4A90-A796-A3A449407887}" type="presParOf" srcId="{8CDFDBFC-261A-43CA-A5FE-0D8F86EE1F73}" destId="{3F7C210C-C3AA-4983-9B27-B59E050D96DC}" srcOrd="2" destOrd="0" presId="urn:microsoft.com/office/officeart/2005/8/layout/lProcess2"/>
    <dgm:cxn modelId="{CFE8BFF3-7553-4B44-B2A0-71DC1E04DA41}" type="presParOf" srcId="{3F7C210C-C3AA-4983-9B27-B59E050D96DC}" destId="{EA124306-06E4-4769-BC86-B7D7025856B9}" srcOrd="0" destOrd="0" presId="urn:microsoft.com/office/officeart/2005/8/layout/lProcess2"/>
    <dgm:cxn modelId="{C72400A4-6905-4C57-BEBC-079C8F33953D}" type="presParOf" srcId="{3F7C210C-C3AA-4983-9B27-B59E050D96DC}" destId="{6AC5EFEC-2B57-4FF7-B0A2-D3C3789240BC}" srcOrd="1" destOrd="0" presId="urn:microsoft.com/office/officeart/2005/8/layout/lProcess2"/>
    <dgm:cxn modelId="{B6AFB33A-C7EB-4BB1-B7AB-D790B9D98CA1}" type="presParOf" srcId="{3F7C210C-C3AA-4983-9B27-B59E050D96DC}" destId="{CF8254C4-D73C-4535-B619-4E1DF97C29FC}" srcOrd="2" destOrd="0" presId="urn:microsoft.com/office/officeart/2005/8/layout/lProcess2"/>
    <dgm:cxn modelId="{B370E67D-1C09-4DDC-8594-660425B5719C}" type="presParOf" srcId="{CF8254C4-D73C-4535-B619-4E1DF97C29FC}" destId="{774CE9AD-43ED-43BD-BE2A-CF34E49B1ED4}" srcOrd="0" destOrd="0" presId="urn:microsoft.com/office/officeart/2005/8/layout/lProcess2"/>
    <dgm:cxn modelId="{1E7A2C78-F5A8-4529-BFA8-321331D30C48}" type="presParOf" srcId="{774CE9AD-43ED-43BD-BE2A-CF34E49B1ED4}" destId="{3B7B2A76-647D-4113-BEE6-62386D52F2F6}" srcOrd="0" destOrd="0" presId="urn:microsoft.com/office/officeart/2005/8/layout/lProcess2"/>
    <dgm:cxn modelId="{8B3B10A0-C161-4361-A8A7-ADC166A549FD}" type="presParOf" srcId="{774CE9AD-43ED-43BD-BE2A-CF34E49B1ED4}" destId="{DD54F956-DA3C-4691-9041-F758D6BEB9EA}" srcOrd="1" destOrd="0" presId="urn:microsoft.com/office/officeart/2005/8/layout/lProcess2"/>
    <dgm:cxn modelId="{D9EDA05F-4D6F-44AF-8F7E-200E64EB6C63}" type="presParOf" srcId="{774CE9AD-43ED-43BD-BE2A-CF34E49B1ED4}" destId="{7F28FD73-C212-4E90-92F4-30F2A0F78376}" srcOrd="2" destOrd="0" presId="urn:microsoft.com/office/officeart/2005/8/layout/lProcess2"/>
    <dgm:cxn modelId="{9BA33C87-9AD9-474D-8433-557627AAAF8C}" type="presParOf" srcId="{774CE9AD-43ED-43BD-BE2A-CF34E49B1ED4}" destId="{9A830D8B-5DFD-4AA2-AB5D-65E321D3996F}" srcOrd="3" destOrd="0" presId="urn:microsoft.com/office/officeart/2005/8/layout/lProcess2"/>
    <dgm:cxn modelId="{8FC87FAD-6A56-4D5B-B76C-DD1825D09284}" type="presParOf" srcId="{774CE9AD-43ED-43BD-BE2A-CF34E49B1ED4}" destId="{E7188650-A53B-4193-903D-E1AFAEDA24B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4E2E5C-4D24-4C11-A15A-60506E848255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C9F98-B4ED-49E1-BD1B-7006694A02DF}">
      <dgm:prSet phldrT="[Text]" custT="1"/>
      <dgm:spPr/>
      <dgm:t>
        <a:bodyPr/>
        <a:lstStyle/>
        <a:p>
          <a:r>
            <a:rPr lang="en-US" sz="1500" dirty="0" smtClean="0"/>
            <a:t>Financial support</a:t>
          </a:r>
          <a:endParaRPr lang="en-US" sz="1500" dirty="0"/>
        </a:p>
      </dgm:t>
    </dgm:pt>
    <dgm:pt modelId="{E2E7AF5B-EF98-40C9-BA92-1A9331B6D102}" type="parTrans" cxnId="{E44D95A3-E4E9-4690-BD36-D17D0D07B9CB}">
      <dgm:prSet/>
      <dgm:spPr/>
      <dgm:t>
        <a:bodyPr/>
        <a:lstStyle/>
        <a:p>
          <a:endParaRPr lang="en-US"/>
        </a:p>
      </dgm:t>
    </dgm:pt>
    <dgm:pt modelId="{C2EA1AC0-5D0F-40ED-9CEA-D62DC3D06FF5}" type="sibTrans" cxnId="{E44D95A3-E4E9-4690-BD36-D17D0D07B9CB}">
      <dgm:prSet/>
      <dgm:spPr/>
      <dgm:t>
        <a:bodyPr/>
        <a:lstStyle/>
        <a:p>
          <a:endParaRPr lang="en-US"/>
        </a:p>
      </dgm:t>
    </dgm:pt>
    <dgm:pt modelId="{BD8495EB-0805-4541-B901-BC415C8EEF15}">
      <dgm:prSet phldrT="[Text]" custT="1"/>
      <dgm:spPr/>
      <dgm:t>
        <a:bodyPr/>
        <a:lstStyle/>
        <a:p>
          <a:endParaRPr lang="en-US" sz="1500" dirty="0"/>
        </a:p>
      </dgm:t>
    </dgm:pt>
    <dgm:pt modelId="{1FED0EA0-2054-40B5-9ED3-7BBF542C77CC}" type="sibTrans" cxnId="{3E32F9EC-1EBD-4A91-A8DB-5031FB015258}">
      <dgm:prSet/>
      <dgm:spPr/>
      <dgm:t>
        <a:bodyPr/>
        <a:lstStyle/>
        <a:p>
          <a:endParaRPr lang="en-US" sz="1600"/>
        </a:p>
      </dgm:t>
    </dgm:pt>
    <dgm:pt modelId="{1F75A774-E018-4D4D-BDAE-4A53C8C7C265}" type="parTrans" cxnId="{3E32F9EC-1EBD-4A91-A8DB-5031FB015258}">
      <dgm:prSet/>
      <dgm:spPr/>
      <dgm:t>
        <a:bodyPr/>
        <a:lstStyle/>
        <a:p>
          <a:endParaRPr lang="en-US" sz="1600"/>
        </a:p>
      </dgm:t>
    </dgm:pt>
    <dgm:pt modelId="{8CDFDBFC-261A-43CA-A5FE-0D8F86EE1F73}" type="pres">
      <dgm:prSet presAssocID="{A04E2E5C-4D24-4C11-A15A-60506E84825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85BB31-733A-40B9-BD93-1097767FF600}" type="pres">
      <dgm:prSet presAssocID="{BD8495EB-0805-4541-B901-BC415C8EEF15}" presName="compNode" presStyleCnt="0"/>
      <dgm:spPr/>
      <dgm:t>
        <a:bodyPr/>
        <a:lstStyle/>
        <a:p>
          <a:endParaRPr lang="en-US"/>
        </a:p>
      </dgm:t>
    </dgm:pt>
    <dgm:pt modelId="{4F98AC34-ABFA-41C6-A8E5-2B7A4B5E7FBE}" type="pres">
      <dgm:prSet presAssocID="{BD8495EB-0805-4541-B901-BC415C8EEF15}" presName="aNode" presStyleLbl="bgShp" presStyleIdx="0" presStyleCnt="1"/>
      <dgm:spPr/>
      <dgm:t>
        <a:bodyPr/>
        <a:lstStyle/>
        <a:p>
          <a:endParaRPr lang="en-US"/>
        </a:p>
      </dgm:t>
    </dgm:pt>
    <dgm:pt modelId="{F3C9434A-CD3B-4F4E-81EE-4FCFAC4A772E}" type="pres">
      <dgm:prSet presAssocID="{BD8495EB-0805-4541-B901-BC415C8EEF15}" presName="textNode" presStyleLbl="bgShp" presStyleIdx="0" presStyleCnt="1"/>
      <dgm:spPr/>
      <dgm:t>
        <a:bodyPr/>
        <a:lstStyle/>
        <a:p>
          <a:endParaRPr lang="en-US"/>
        </a:p>
      </dgm:t>
    </dgm:pt>
    <dgm:pt modelId="{F762D241-776E-42DD-B983-87DF229D477D}" type="pres">
      <dgm:prSet presAssocID="{BD8495EB-0805-4541-B901-BC415C8EEF15}" presName="compChildNode" presStyleCnt="0"/>
      <dgm:spPr/>
      <dgm:t>
        <a:bodyPr/>
        <a:lstStyle/>
        <a:p>
          <a:endParaRPr lang="en-US"/>
        </a:p>
      </dgm:t>
    </dgm:pt>
    <dgm:pt modelId="{B1B6E838-B6B8-4228-B966-1D639204EAC5}" type="pres">
      <dgm:prSet presAssocID="{BD8495EB-0805-4541-B901-BC415C8EEF15}" presName="theInnerList" presStyleCnt="0"/>
      <dgm:spPr/>
      <dgm:t>
        <a:bodyPr/>
        <a:lstStyle/>
        <a:p>
          <a:endParaRPr lang="en-US"/>
        </a:p>
      </dgm:t>
    </dgm:pt>
    <dgm:pt modelId="{6B9D4B6A-C01D-445A-826F-4E2D2483B120}" type="pres">
      <dgm:prSet presAssocID="{861C9F98-B4ED-49E1-BD1B-7006694A02DF}" presName="childNode" presStyleLbl="node1" presStyleIdx="0" presStyleCnt="1" custLinFactNeighborX="-1116" custLinFactNeighborY="-2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C72065-7447-4B76-A9D8-0FD9557E5D0F}" type="presOf" srcId="{861C9F98-B4ED-49E1-BD1B-7006694A02DF}" destId="{6B9D4B6A-C01D-445A-826F-4E2D2483B120}" srcOrd="0" destOrd="0" presId="urn:microsoft.com/office/officeart/2005/8/layout/lProcess2"/>
    <dgm:cxn modelId="{3E32F9EC-1EBD-4A91-A8DB-5031FB015258}" srcId="{A04E2E5C-4D24-4C11-A15A-60506E848255}" destId="{BD8495EB-0805-4541-B901-BC415C8EEF15}" srcOrd="0" destOrd="0" parTransId="{1F75A774-E018-4D4D-BDAE-4A53C8C7C265}" sibTransId="{1FED0EA0-2054-40B5-9ED3-7BBF542C77CC}"/>
    <dgm:cxn modelId="{F85D1481-AF03-4243-A9A4-093444A270F4}" type="presOf" srcId="{BD8495EB-0805-4541-B901-BC415C8EEF15}" destId="{F3C9434A-CD3B-4F4E-81EE-4FCFAC4A772E}" srcOrd="1" destOrd="0" presId="urn:microsoft.com/office/officeart/2005/8/layout/lProcess2"/>
    <dgm:cxn modelId="{E44D95A3-E4E9-4690-BD36-D17D0D07B9CB}" srcId="{BD8495EB-0805-4541-B901-BC415C8EEF15}" destId="{861C9F98-B4ED-49E1-BD1B-7006694A02DF}" srcOrd="0" destOrd="0" parTransId="{E2E7AF5B-EF98-40C9-BA92-1A9331B6D102}" sibTransId="{C2EA1AC0-5D0F-40ED-9CEA-D62DC3D06FF5}"/>
    <dgm:cxn modelId="{81277181-179E-4740-97BE-24FD4C757372}" type="presOf" srcId="{A04E2E5C-4D24-4C11-A15A-60506E848255}" destId="{8CDFDBFC-261A-43CA-A5FE-0D8F86EE1F73}" srcOrd="0" destOrd="0" presId="urn:microsoft.com/office/officeart/2005/8/layout/lProcess2"/>
    <dgm:cxn modelId="{01809DE4-DCB8-40A6-B0D3-F5F4E8AE4BB0}" type="presOf" srcId="{BD8495EB-0805-4541-B901-BC415C8EEF15}" destId="{4F98AC34-ABFA-41C6-A8E5-2B7A4B5E7FBE}" srcOrd="0" destOrd="0" presId="urn:microsoft.com/office/officeart/2005/8/layout/lProcess2"/>
    <dgm:cxn modelId="{41E482C2-079E-416E-9AC9-B1C7B03CA643}" type="presParOf" srcId="{8CDFDBFC-261A-43CA-A5FE-0D8F86EE1F73}" destId="{7785BB31-733A-40B9-BD93-1097767FF600}" srcOrd="0" destOrd="0" presId="urn:microsoft.com/office/officeart/2005/8/layout/lProcess2"/>
    <dgm:cxn modelId="{18800F3F-C2EF-4177-ACA0-D1D59E82A2CC}" type="presParOf" srcId="{7785BB31-733A-40B9-BD93-1097767FF600}" destId="{4F98AC34-ABFA-41C6-A8E5-2B7A4B5E7FBE}" srcOrd="0" destOrd="0" presId="urn:microsoft.com/office/officeart/2005/8/layout/lProcess2"/>
    <dgm:cxn modelId="{18B4F512-701E-4BF9-9DC0-7839BC4603AB}" type="presParOf" srcId="{7785BB31-733A-40B9-BD93-1097767FF600}" destId="{F3C9434A-CD3B-4F4E-81EE-4FCFAC4A772E}" srcOrd="1" destOrd="0" presId="urn:microsoft.com/office/officeart/2005/8/layout/lProcess2"/>
    <dgm:cxn modelId="{A6339A27-B0D1-4312-BFB7-C20080F89166}" type="presParOf" srcId="{7785BB31-733A-40B9-BD93-1097767FF600}" destId="{F762D241-776E-42DD-B983-87DF229D477D}" srcOrd="2" destOrd="0" presId="urn:microsoft.com/office/officeart/2005/8/layout/lProcess2"/>
    <dgm:cxn modelId="{FB2BC6B0-DE6C-4B9B-80B4-962B826541BC}" type="presParOf" srcId="{F762D241-776E-42DD-B983-87DF229D477D}" destId="{B1B6E838-B6B8-4228-B966-1D639204EAC5}" srcOrd="0" destOrd="0" presId="urn:microsoft.com/office/officeart/2005/8/layout/lProcess2"/>
    <dgm:cxn modelId="{B6BA02B6-5FF2-418C-A136-0A65D479620F}" type="presParOf" srcId="{B1B6E838-B6B8-4228-B966-1D639204EAC5}" destId="{6B9D4B6A-C01D-445A-826F-4E2D2483B12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3707D-35B5-410C-AEE3-96F2B82DDA49}">
      <dsp:nvSpPr>
        <dsp:cNvPr id="0" name=""/>
        <dsp:cNvSpPr/>
      </dsp:nvSpPr>
      <dsp:spPr>
        <a:xfrm>
          <a:off x="0" y="0"/>
          <a:ext cx="2515195" cy="19685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Data</a:t>
          </a:r>
          <a:endParaRPr lang="en-US" sz="1500" kern="1200" dirty="0"/>
        </a:p>
      </dsp:txBody>
      <dsp:txXfrm>
        <a:off x="0" y="0"/>
        <a:ext cx="2515195" cy="590550"/>
      </dsp:txXfrm>
    </dsp:sp>
    <dsp:sp modelId="{302326D1-7449-404E-A73C-B65A7765EA88}">
      <dsp:nvSpPr>
        <dsp:cNvPr id="0" name=""/>
        <dsp:cNvSpPr/>
      </dsp:nvSpPr>
      <dsp:spPr>
        <a:xfrm>
          <a:off x="252486" y="590718"/>
          <a:ext cx="2012156" cy="386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Collect</a:t>
          </a:r>
          <a:endParaRPr lang="en-US" sz="1400" kern="1200" dirty="0"/>
        </a:p>
      </dsp:txBody>
      <dsp:txXfrm>
        <a:off x="263813" y="602045"/>
        <a:ext cx="1989502" cy="364077"/>
      </dsp:txXfrm>
    </dsp:sp>
    <dsp:sp modelId="{F1BDA346-EB80-4C84-AE52-4CA9A9C873A5}">
      <dsp:nvSpPr>
        <dsp:cNvPr id="0" name=""/>
        <dsp:cNvSpPr/>
      </dsp:nvSpPr>
      <dsp:spPr>
        <a:xfrm>
          <a:off x="252486" y="1036946"/>
          <a:ext cx="2012156" cy="386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Audit</a:t>
          </a:r>
          <a:endParaRPr lang="en-US" sz="1400" kern="1200" dirty="0"/>
        </a:p>
      </dsp:txBody>
      <dsp:txXfrm>
        <a:off x="263813" y="1048273"/>
        <a:ext cx="1989502" cy="364077"/>
      </dsp:txXfrm>
    </dsp:sp>
    <dsp:sp modelId="{47CDEB21-A333-4391-9888-04F17887B6B3}">
      <dsp:nvSpPr>
        <dsp:cNvPr id="0" name=""/>
        <dsp:cNvSpPr/>
      </dsp:nvSpPr>
      <dsp:spPr>
        <a:xfrm>
          <a:off x="252486" y="1483175"/>
          <a:ext cx="2012156" cy="386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Manage</a:t>
          </a:r>
          <a:endParaRPr lang="en-US" sz="1400" kern="1200" dirty="0"/>
        </a:p>
      </dsp:txBody>
      <dsp:txXfrm>
        <a:off x="263813" y="1494502"/>
        <a:ext cx="1989502" cy="364077"/>
      </dsp:txXfrm>
    </dsp:sp>
    <dsp:sp modelId="{B8732F45-29E7-443E-AC63-7D52B64A8AF0}">
      <dsp:nvSpPr>
        <dsp:cNvPr id="0" name=""/>
        <dsp:cNvSpPr/>
      </dsp:nvSpPr>
      <dsp:spPr>
        <a:xfrm>
          <a:off x="2704802" y="0"/>
          <a:ext cx="2515195" cy="19685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Outreach</a:t>
          </a:r>
          <a:endParaRPr lang="en-US" sz="1500" kern="1200" dirty="0"/>
        </a:p>
      </dsp:txBody>
      <dsp:txXfrm>
        <a:off x="2704802" y="0"/>
        <a:ext cx="2515195" cy="590550"/>
      </dsp:txXfrm>
    </dsp:sp>
    <dsp:sp modelId="{EDCEA9E2-02CF-4AC8-A418-971DA0D58CB4}">
      <dsp:nvSpPr>
        <dsp:cNvPr id="0" name=""/>
        <dsp:cNvSpPr/>
      </dsp:nvSpPr>
      <dsp:spPr>
        <a:xfrm>
          <a:off x="2956321" y="590598"/>
          <a:ext cx="2012156" cy="286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Link to social safety nets</a:t>
          </a:r>
          <a:endParaRPr lang="en-US" sz="1400" kern="1200" dirty="0"/>
        </a:p>
      </dsp:txBody>
      <dsp:txXfrm>
        <a:off x="2964720" y="598997"/>
        <a:ext cx="1995358" cy="269970"/>
      </dsp:txXfrm>
    </dsp:sp>
    <dsp:sp modelId="{68B005DC-1BF1-41BD-96B9-B4C9ABDE9C06}">
      <dsp:nvSpPr>
        <dsp:cNvPr id="0" name=""/>
        <dsp:cNvSpPr/>
      </dsp:nvSpPr>
      <dsp:spPr>
        <a:xfrm>
          <a:off x="2956321" y="921484"/>
          <a:ext cx="2012156" cy="286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Link to credit</a:t>
          </a:r>
          <a:endParaRPr lang="en-US" sz="1400" kern="1200" dirty="0"/>
        </a:p>
      </dsp:txBody>
      <dsp:txXfrm>
        <a:off x="2964720" y="929883"/>
        <a:ext cx="1995358" cy="269970"/>
      </dsp:txXfrm>
    </dsp:sp>
    <dsp:sp modelId="{452765F2-A426-4199-AE5A-08EF8D58A6DA}">
      <dsp:nvSpPr>
        <dsp:cNvPr id="0" name=""/>
        <dsp:cNvSpPr/>
      </dsp:nvSpPr>
      <dsp:spPr>
        <a:xfrm>
          <a:off x="2956321" y="1252371"/>
          <a:ext cx="2012156" cy="286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Premium </a:t>
          </a:r>
          <a:r>
            <a:rPr lang="en-US" sz="1400" kern="1200" dirty="0" smtClean="0"/>
            <a:t>subsidies</a:t>
          </a:r>
          <a:endParaRPr lang="en-US" sz="1400" kern="1200" dirty="0"/>
        </a:p>
      </dsp:txBody>
      <dsp:txXfrm>
        <a:off x="2964720" y="1260770"/>
        <a:ext cx="1995358" cy="269970"/>
      </dsp:txXfrm>
    </dsp:sp>
    <dsp:sp modelId="{BC79A553-DD55-4FED-A86A-35C883604010}">
      <dsp:nvSpPr>
        <dsp:cNvPr id="0" name=""/>
        <dsp:cNvSpPr/>
      </dsp:nvSpPr>
      <dsp:spPr>
        <a:xfrm>
          <a:off x="2956321" y="1583258"/>
          <a:ext cx="2012156" cy="286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Awareness building</a:t>
          </a:r>
          <a:endParaRPr lang="en-US" sz="1400" kern="1200" dirty="0"/>
        </a:p>
      </dsp:txBody>
      <dsp:txXfrm>
        <a:off x="2964720" y="1591657"/>
        <a:ext cx="1995358" cy="269970"/>
      </dsp:txXfrm>
    </dsp:sp>
    <dsp:sp modelId="{0DB933EA-7335-43A1-A651-344D50FEC977}">
      <dsp:nvSpPr>
        <dsp:cNvPr id="0" name=""/>
        <dsp:cNvSpPr/>
      </dsp:nvSpPr>
      <dsp:spPr>
        <a:xfrm>
          <a:off x="5408637" y="0"/>
          <a:ext cx="2515195" cy="19685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Risk Financing</a:t>
          </a:r>
          <a:endParaRPr lang="en-US" sz="1500" kern="1200" dirty="0"/>
        </a:p>
      </dsp:txBody>
      <dsp:txXfrm>
        <a:off x="5408637" y="0"/>
        <a:ext cx="2515195" cy="590550"/>
      </dsp:txXfrm>
    </dsp:sp>
    <dsp:sp modelId="{05FE6CCA-AB0D-477C-993F-1B2EB9149CF8}">
      <dsp:nvSpPr>
        <dsp:cNvPr id="0" name=""/>
        <dsp:cNvSpPr/>
      </dsp:nvSpPr>
      <dsp:spPr>
        <a:xfrm>
          <a:off x="5660156" y="591126"/>
          <a:ext cx="2012156" cy="5935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Public sector reinsurance</a:t>
          </a:r>
          <a:endParaRPr lang="en-US" sz="1400" kern="1200" dirty="0"/>
        </a:p>
      </dsp:txBody>
      <dsp:txXfrm>
        <a:off x="5677540" y="608510"/>
        <a:ext cx="1977388" cy="558761"/>
      </dsp:txXfrm>
    </dsp:sp>
    <dsp:sp modelId="{0A780D6C-8D8B-4500-917C-15EB12E3E8EE}">
      <dsp:nvSpPr>
        <dsp:cNvPr id="0" name=""/>
        <dsp:cNvSpPr/>
      </dsp:nvSpPr>
      <dsp:spPr>
        <a:xfrm>
          <a:off x="5660156" y="1275968"/>
          <a:ext cx="2012156" cy="5935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Promote coinsurance pool</a:t>
          </a:r>
        </a:p>
      </dsp:txBody>
      <dsp:txXfrm>
        <a:off x="5677540" y="1293352"/>
        <a:ext cx="1977388" cy="5587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8AC34-ABFA-41C6-A8E5-2B7A4B5E7FBE}">
      <dsp:nvSpPr>
        <dsp:cNvPr id="0" name=""/>
        <dsp:cNvSpPr/>
      </dsp:nvSpPr>
      <dsp:spPr>
        <a:xfrm>
          <a:off x="2337" y="0"/>
          <a:ext cx="2248335" cy="16269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Support product design and development</a:t>
          </a:r>
          <a:endParaRPr lang="en-US" sz="1500" kern="1200" dirty="0"/>
        </a:p>
      </dsp:txBody>
      <dsp:txXfrm>
        <a:off x="2337" y="0"/>
        <a:ext cx="2248335" cy="488084"/>
      </dsp:txXfrm>
    </dsp:sp>
    <dsp:sp modelId="{6DD6468B-3F73-4AA0-BD5F-62021913D33C}">
      <dsp:nvSpPr>
        <dsp:cNvPr id="0" name=""/>
        <dsp:cNvSpPr/>
      </dsp:nvSpPr>
      <dsp:spPr>
        <a:xfrm>
          <a:off x="165674" y="488561"/>
          <a:ext cx="1921661" cy="490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Product development and pricing (short run)</a:t>
          </a:r>
        </a:p>
      </dsp:txBody>
      <dsp:txXfrm>
        <a:off x="180042" y="502929"/>
        <a:ext cx="1892925" cy="461811"/>
      </dsp:txXfrm>
    </dsp:sp>
    <dsp:sp modelId="{961F3EA2-4DB6-4AB7-84C8-E1CC93A1D21B}">
      <dsp:nvSpPr>
        <dsp:cNvPr id="0" name=""/>
        <dsp:cNvSpPr/>
      </dsp:nvSpPr>
      <dsp:spPr>
        <a:xfrm>
          <a:off x="165674" y="1054576"/>
          <a:ext cx="1921661" cy="490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Technical support for insurers (long run)</a:t>
          </a:r>
        </a:p>
      </dsp:txBody>
      <dsp:txXfrm>
        <a:off x="180042" y="1068944"/>
        <a:ext cx="1892925" cy="461811"/>
      </dsp:txXfrm>
    </dsp:sp>
    <dsp:sp modelId="{EA124306-06E4-4769-BC86-B7D7025856B9}">
      <dsp:nvSpPr>
        <dsp:cNvPr id="0" name=""/>
        <dsp:cNvSpPr/>
      </dsp:nvSpPr>
      <dsp:spPr>
        <a:xfrm>
          <a:off x="2419298" y="0"/>
          <a:ext cx="2248335" cy="16269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Enabling environment</a:t>
          </a:r>
          <a:endParaRPr lang="en-US" sz="1500" kern="1200" dirty="0"/>
        </a:p>
      </dsp:txBody>
      <dsp:txXfrm>
        <a:off x="2419298" y="0"/>
        <a:ext cx="2248335" cy="488084"/>
      </dsp:txXfrm>
    </dsp:sp>
    <dsp:sp modelId="{3B7B2A76-647D-4113-BEE6-62386D52F2F6}">
      <dsp:nvSpPr>
        <dsp:cNvPr id="0" name=""/>
        <dsp:cNvSpPr/>
      </dsp:nvSpPr>
      <dsp:spPr>
        <a:xfrm>
          <a:off x="2644131" y="488223"/>
          <a:ext cx="1798668" cy="319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Institutional framework</a:t>
          </a:r>
          <a:endParaRPr lang="en-US" sz="1400" kern="1200" dirty="0"/>
        </a:p>
      </dsp:txBody>
      <dsp:txXfrm>
        <a:off x="2653493" y="497585"/>
        <a:ext cx="1779944" cy="300906"/>
      </dsp:txXfrm>
    </dsp:sp>
    <dsp:sp modelId="{7F28FD73-C212-4E90-92F4-30F2A0F78376}">
      <dsp:nvSpPr>
        <dsp:cNvPr id="0" name=""/>
        <dsp:cNvSpPr/>
      </dsp:nvSpPr>
      <dsp:spPr>
        <a:xfrm>
          <a:off x="2644131" y="857027"/>
          <a:ext cx="1798668" cy="319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Legal framework</a:t>
          </a:r>
          <a:endParaRPr lang="en-US" sz="1400" kern="1200" dirty="0"/>
        </a:p>
      </dsp:txBody>
      <dsp:txXfrm>
        <a:off x="2653493" y="866389"/>
        <a:ext cx="1779944" cy="300906"/>
      </dsp:txXfrm>
    </dsp:sp>
    <dsp:sp modelId="{E7188650-A53B-4193-903D-E1AFAEDA24B1}">
      <dsp:nvSpPr>
        <dsp:cNvPr id="0" name=""/>
        <dsp:cNvSpPr/>
      </dsp:nvSpPr>
      <dsp:spPr>
        <a:xfrm>
          <a:off x="2644131" y="1225831"/>
          <a:ext cx="1798668" cy="319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/>
            <a:t>Consumer protection</a:t>
          </a:r>
          <a:endParaRPr lang="en-US" sz="1400" kern="1200" dirty="0"/>
        </a:p>
      </dsp:txBody>
      <dsp:txXfrm>
        <a:off x="2653493" y="1235193"/>
        <a:ext cx="1779944" cy="3009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8AC34-ABFA-41C6-A8E5-2B7A4B5E7FBE}">
      <dsp:nvSpPr>
        <dsp:cNvPr id="0" name=""/>
        <dsp:cNvSpPr/>
      </dsp:nvSpPr>
      <dsp:spPr>
        <a:xfrm>
          <a:off x="0" y="0"/>
          <a:ext cx="3962400" cy="5080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0" y="0"/>
        <a:ext cx="3962400" cy="152400"/>
      </dsp:txXfrm>
    </dsp:sp>
    <dsp:sp modelId="{6B9D4B6A-C01D-445A-826F-4E2D2483B120}">
      <dsp:nvSpPr>
        <dsp:cNvPr id="0" name=""/>
        <dsp:cNvSpPr/>
      </dsp:nvSpPr>
      <dsp:spPr>
        <a:xfrm>
          <a:off x="360863" y="63500"/>
          <a:ext cx="3169920" cy="330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Financial support</a:t>
          </a:r>
          <a:endParaRPr lang="en-US" sz="1500" kern="1200" dirty="0"/>
        </a:p>
      </dsp:txBody>
      <dsp:txXfrm>
        <a:off x="370534" y="73171"/>
        <a:ext cx="3150578" cy="310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algn="r"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algn="r" defTabSz="922669"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5D72A15F-BFDE-514A-9304-4A4DE0870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28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algn="r"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algn="r" defTabSz="922669"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12BE3D54-731B-1B47-B5E8-D6CF9E4FCA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454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43000"/>
            <a:ext cx="41163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49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D00CA-8685-4E08-AAD6-EB6388B0163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89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D00CA-8685-4E08-AAD6-EB6388B0163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28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D3B30-570F-41EF-9B8B-3415D2BAAC1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470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FE62B-F916-4662-A0B2-026553C3FF12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9921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Need both for Agri to be successful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78AFA4A-6D0B-4580-8C6C-0F19C42CAAC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3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Data: Senegal investments</a:t>
            </a:r>
            <a:r>
              <a:rPr lang="en-US" altLang="en-US" baseline="0" dirty="0" smtClean="0"/>
              <a:t> in AWS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Outreach: India mandatory bundle of credit and insurance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Risk financing: Mongolia, Government pays for the catastrophic risk layer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Product design: Senegal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Enabling environment: CIMA</a:t>
            </a:r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78AFA4A-6D0B-4580-8C6C-0F19C42CAAC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82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Need both for Agri to be successful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78AFA4A-6D0B-4580-8C6C-0F19C42CAAC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9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36" y="3580"/>
            <a:ext cx="2192664" cy="43144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94463" y="4318000"/>
            <a:ext cx="2649537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11ED987-9F4C-2841-BDB1-84D99CCC090C}" type="datetime4">
              <a:rPr lang="en-US"/>
              <a:pPr>
                <a:defRPr/>
              </a:pPr>
              <a:t>September 11, 2015</a:t>
            </a:fld>
            <a:endParaRPr lang="en-US" dirty="0"/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73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7730" y="4699938"/>
            <a:ext cx="4278169" cy="83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8FDC2-CC6A-2844-AB7D-47D26A1A8C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5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92C96-FE16-7440-8C3F-5233C0958D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28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4" y="346364"/>
            <a:ext cx="3180188" cy="2594209"/>
          </a:xfrm>
        </p:spPr>
        <p:txBody>
          <a:bodyPr anchor="b">
            <a:noAutofit/>
          </a:bodyPr>
          <a:lstStyle>
            <a:lvl1pPr>
              <a:defRPr sz="2500" b="0" i="0" cap="all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29035-45A9-364E-A48B-68C0370333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674" y="3009900"/>
            <a:ext cx="3180187" cy="301999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2113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1" name="Footer Placeholder 6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132" name="Slide Number Placeholder 7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60F7-8917-EE43-A244-F35A121B4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3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34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35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36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37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38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0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1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2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3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4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5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6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7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8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9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0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1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52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3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4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5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6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7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58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9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0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1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2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3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64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5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6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7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8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69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40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41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42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43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4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45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6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7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8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9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0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51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2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3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4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6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2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8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55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78A9-5956-054F-A969-2D5B0902D4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5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175250" y="5302250"/>
            <a:ext cx="3968750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999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chemeClr val="tx1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79C2-5826-7B4A-90B7-3078BDE3A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51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28D51-BD3E-174E-B488-A5EAABD4F8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069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7364B-2312-6248-BA19-90678FAA3C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E06BE-E92A-D642-AA9B-E0D617204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8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680075" y="6107113"/>
            <a:ext cx="2813050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1D566F7-D24B-004C-86DE-D1E4B750C484}" type="datetime4">
              <a:rPr lang="en-US"/>
              <a:pPr>
                <a:defRPr/>
              </a:pPr>
              <a:t>September 11, 2015</a:t>
            </a:fld>
            <a:endParaRPr lang="en-US" dirty="0"/>
          </a:p>
        </p:txBody>
      </p:sp>
      <p:sp>
        <p:nvSpPr>
          <p:cNvPr id="66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dirty="0" smtClean="0"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7730" y="4699938"/>
            <a:ext cx="4278169" cy="831141"/>
          </a:xfrm>
          <a:prstGeom prst="rect">
            <a:avLst/>
          </a:prstGeom>
        </p:spPr>
      </p:pic>
      <p:grpSp>
        <p:nvGrpSpPr>
          <p:cNvPr id="75" name="Group 74"/>
          <p:cNvGrpSpPr/>
          <p:nvPr userDrawn="1"/>
        </p:nvGrpSpPr>
        <p:grpSpPr>
          <a:xfrm>
            <a:off x="549680" y="6124514"/>
            <a:ext cx="3631327" cy="590199"/>
            <a:chOff x="251520" y="5793933"/>
            <a:chExt cx="4393907" cy="714143"/>
          </a:xfrm>
        </p:grpSpPr>
        <p:grpSp>
          <p:nvGrpSpPr>
            <p:cNvPr id="76" name="Group 75"/>
            <p:cNvGrpSpPr/>
            <p:nvPr userDrawn="1"/>
          </p:nvGrpSpPr>
          <p:grpSpPr>
            <a:xfrm>
              <a:off x="251520" y="5793933"/>
              <a:ext cx="4393907" cy="714143"/>
              <a:chOff x="2943669" y="4356151"/>
              <a:chExt cx="4393907" cy="471238"/>
            </a:xfrm>
          </p:grpSpPr>
          <p:pic>
            <p:nvPicPr>
              <p:cNvPr id="78" name="Picture 3"/>
              <p:cNvPicPr>
                <a:picLocks noChangeAspect="1" noChangeArrowheads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5838" y="4553696"/>
                <a:ext cx="2881738" cy="27369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79" name="TextBox 78"/>
              <p:cNvSpPr txBox="1"/>
              <p:nvPr userDrawn="1"/>
            </p:nvSpPr>
            <p:spPr bwMode="auto">
              <a:xfrm>
                <a:off x="2943669" y="4356151"/>
                <a:ext cx="1481495" cy="18278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dirty="0" smtClean="0"/>
                  <a:t>In</a:t>
                </a:r>
                <a:r>
                  <a:rPr lang="en-US" sz="1200" baseline="0" dirty="0" smtClean="0"/>
                  <a:t> partnership with:</a:t>
                </a:r>
                <a:endParaRPr lang="en-US" sz="1200" dirty="0"/>
              </a:p>
            </p:txBody>
          </p:sp>
        </p:grpSp>
        <p:pic>
          <p:nvPicPr>
            <p:cNvPr id="77" name="Picture 4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01" y="6071200"/>
              <a:ext cx="1440160" cy="435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97867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3"/>
            <a:ext cx="8529637" cy="53492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5D2E3-3E9E-2D47-9921-23133CD7BE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08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Geometr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3778" y="6338511"/>
            <a:ext cx="1995055" cy="38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10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as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36" y="3580"/>
            <a:ext cx="2192664" cy="4314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5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1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2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0" y="429260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2721693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4523618"/>
            <a:ext cx="7328771" cy="1548191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9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40" y="6350973"/>
            <a:ext cx="1963732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18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s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21F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36" y="3580"/>
            <a:ext cx="2192664" cy="4314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5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1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2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0" y="4292600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2721693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4523618"/>
            <a:ext cx="7328771" cy="1548191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9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40" y="6350973"/>
            <a:ext cx="1963732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673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36" y="3580"/>
            <a:ext cx="2192664" cy="43144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94463" y="4318000"/>
            <a:ext cx="2649537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prstClr val="white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11ED987-9F4C-2841-BDB1-84D99CCC090C}" type="datetime4">
              <a:rPr lang="en-US">
                <a:solidFill>
                  <a:srgbClr val="021F43"/>
                </a:solidFill>
              </a:rPr>
              <a:pPr>
                <a:defRPr/>
              </a:pPr>
              <a:t>September 11, 2015</a:t>
            </a:fld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smtClean="0"/>
            </a:lvl1pPr>
          </a:lstStyle>
          <a:p>
            <a:pPr>
              <a:defRPr/>
            </a:pPr>
            <a:r>
              <a:rPr lang="en-US">
                <a:solidFill>
                  <a:srgbClr val="021F43">
                    <a:tint val="75000"/>
                  </a:srgbClr>
                </a:solidFill>
              </a:rPr>
              <a:t>Footer</a:t>
            </a: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  <p:sp>
        <p:nvSpPr>
          <p:cNvPr id="73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7730" y="4699938"/>
            <a:ext cx="4278169" cy="83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71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prstClr val="white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680075" y="6107113"/>
            <a:ext cx="2813050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1D566F7-D24B-004C-86DE-D1E4B750C484}" type="datetime4">
              <a:rPr lang="en-US">
                <a:solidFill>
                  <a:srgbClr val="021F43"/>
                </a:solidFill>
              </a:rPr>
              <a:pPr>
                <a:defRPr/>
              </a:pPr>
              <a:t>September 11, 2015</a:t>
            </a:fld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66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dirty="0" smtClean="0"/>
            </a:lvl1pPr>
          </a:lstStyle>
          <a:p>
            <a:pPr>
              <a:defRPr/>
            </a:pPr>
            <a:r>
              <a:rPr lang="en-US">
                <a:solidFill>
                  <a:srgbClr val="021F43">
                    <a:tint val="75000"/>
                  </a:srgbClr>
                </a:solidFill>
              </a:rPr>
              <a:t>Footer</a:t>
            </a:r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7730" y="4699938"/>
            <a:ext cx="4278169" cy="83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50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3175"/>
            <a:ext cx="2192337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94463" y="4318000"/>
            <a:ext cx="2649537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prstClr val="white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C2A2DC7-9352-9547-8699-82257BD0A489}" type="datetime4">
              <a:rPr lang="en-US">
                <a:solidFill>
                  <a:srgbClr val="021F43"/>
                </a:solidFill>
              </a:rPr>
              <a:pPr>
                <a:defRPr/>
              </a:pPr>
              <a:t>September 11, 2015</a:t>
            </a:fld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smtClean="0"/>
            </a:lvl1pPr>
          </a:lstStyle>
          <a:p>
            <a:pPr>
              <a:defRPr/>
            </a:pPr>
            <a:r>
              <a:rPr lang="en-US">
                <a:solidFill>
                  <a:srgbClr val="021F43">
                    <a:tint val="75000"/>
                  </a:srgbClr>
                </a:solidFill>
              </a:rPr>
              <a:t>Footer</a:t>
            </a: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  <p:sp>
        <p:nvSpPr>
          <p:cNvPr id="73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7730" y="4699938"/>
            <a:ext cx="4278169" cy="83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82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288504"/>
            <a:ext cx="9144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pic>
        <p:nvPicPr>
          <p:cNvPr id="5" name="Picture 2" descr="I:\_GregW\1322550 WBGIS - ITS Sub Branding\WBGIS_ITS-PPT_footer-06.jpg"/>
          <p:cNvPicPr>
            <a:picLocks noChangeAspect="1" noChangeArrowheads="1"/>
          </p:cNvPicPr>
          <p:nvPr userDrawn="1"/>
        </p:nvPicPr>
        <p:blipFill>
          <a:blip r:embed="rId2"/>
          <a:srcRect b="82105"/>
          <a:stretch>
            <a:fillRect/>
          </a:stretch>
        </p:blipFill>
        <p:spPr bwMode="auto">
          <a:xfrm>
            <a:off x="0" y="1379624"/>
            <a:ext cx="9144000" cy="136358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219074" y="3980752"/>
            <a:ext cx="4384288" cy="1011238"/>
          </a:xfrm>
        </p:spPr>
        <p:txBody>
          <a:bodyPr bIns="0"/>
          <a:lstStyle>
            <a:lvl1pPr>
              <a:defRPr sz="35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Master Title: </a:t>
            </a:r>
            <a:br>
              <a:rPr lang="en-US" noProof="0" dirty="0" smtClean="0"/>
            </a:br>
            <a:r>
              <a:rPr lang="en-US" noProof="0" dirty="0" smtClean="0"/>
              <a:t>Version 1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88042" y="5153078"/>
            <a:ext cx="4034590" cy="11274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Name of the contributor</a:t>
            </a:r>
          </a:p>
          <a:p>
            <a:pPr lvl="0"/>
            <a:r>
              <a:rPr lang="en-US" noProof="0" dirty="0" smtClean="0"/>
              <a:t>Name of the event, venue</a:t>
            </a:r>
          </a:p>
          <a:p>
            <a:pPr lvl="0"/>
            <a:r>
              <a:rPr lang="en-US" noProof="0" dirty="0" smtClean="0"/>
              <a:t>00 Month 2012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283371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3858768"/>
            <a:ext cx="4379976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22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Titl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2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133426" y="1130968"/>
            <a:ext cx="5938818" cy="593881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65177" y="3958989"/>
            <a:ext cx="7538185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Master Title: Version 2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65327" y="5131316"/>
            <a:ext cx="7539711" cy="647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Name of the contributor</a:t>
            </a:r>
          </a:p>
          <a:p>
            <a:pPr lvl="0"/>
            <a:r>
              <a:rPr lang="en-US" noProof="0" dirty="0" smtClean="0"/>
              <a:t>Name of the event, venue, 00 Month 2012</a:t>
            </a:r>
          </a:p>
        </p:txBody>
      </p:sp>
    </p:spTree>
    <p:extLst>
      <p:ext uri="{BB962C8B-B14F-4D97-AF65-F5344CB8AC3E}">
        <p14:creationId xmlns:p14="http://schemas.microsoft.com/office/powerpoint/2010/main" val="302566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F&amp;M GP PMSO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3pPr marL="361950" indent="-3619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Layer</a:t>
            </a:r>
          </a:p>
          <a:p>
            <a:pPr lvl="2"/>
            <a:r>
              <a:rPr lang="en-US" noProof="0" dirty="0" smtClean="0"/>
              <a:t>Third Layer</a:t>
            </a:r>
          </a:p>
          <a:p>
            <a:pPr lvl="3"/>
            <a:r>
              <a:rPr lang="en-US" noProof="0" dirty="0" smtClean="0"/>
              <a:t>Fourth Layer</a:t>
            </a:r>
          </a:p>
          <a:p>
            <a:pPr lvl="4"/>
            <a:r>
              <a:rPr lang="en-US" noProof="0" dirty="0" smtClean="0"/>
              <a:t>Fifth Layer</a:t>
            </a:r>
          </a:p>
          <a:p>
            <a:pPr lvl="5"/>
            <a:r>
              <a:rPr lang="en-US" noProof="0" dirty="0" smtClean="0"/>
              <a:t>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812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3175"/>
            <a:ext cx="2192337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94463" y="4318000"/>
            <a:ext cx="2649537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C2A2DC7-9352-9547-8699-82257BD0A489}" type="datetime4">
              <a:rPr lang="en-US"/>
              <a:pPr>
                <a:defRPr/>
              </a:pPr>
              <a:t>September 11, 2015</a:t>
            </a:fld>
            <a:endParaRPr lang="en-US" dirty="0"/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73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7730" y="4699938"/>
            <a:ext cx="4278169" cy="83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85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F&amp;M GP PMSO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50" y="3716338"/>
            <a:ext cx="8496300" cy="2305050"/>
          </a:xfrm>
        </p:spPr>
        <p:txBody>
          <a:bodyPr anchor="ctr" anchorCtr="1"/>
          <a:lstStyle>
            <a:lvl1pPr algn="ctr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1268413"/>
            <a:ext cx="8496300" cy="2305050"/>
          </a:xfrm>
        </p:spPr>
        <p:txBody>
          <a:bodyPr/>
          <a:lstStyle/>
          <a:p>
            <a:r>
              <a:rPr lang="en-US" noProof="0" dirty="0" smtClean="0"/>
              <a:t>Images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4767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Knowledge Management and Learning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51" y="1268413"/>
            <a:ext cx="4176712" cy="4752975"/>
          </a:xfrm>
        </p:spPr>
        <p:txBody>
          <a:bodyPr/>
          <a:lstStyle>
            <a:lvl1pPr algn="l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4643438" y="1268413"/>
            <a:ext cx="4176712" cy="4752975"/>
          </a:xfrm>
        </p:spPr>
        <p:txBody>
          <a:bodyPr/>
          <a:lstStyle/>
          <a:p>
            <a:r>
              <a:rPr lang="en-US" noProof="0" dirty="0" smtClean="0"/>
              <a:t>Images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4104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Knowledge Management and Learning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89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:\_GregW\1322550 WBGIS - ITS Sub Branding\WBGIS_ITS-PPT_footer-06.jpg"/>
          <p:cNvPicPr>
            <a:picLocks noChangeAspect="1" noChangeArrowheads="1"/>
          </p:cNvPicPr>
          <p:nvPr userDrawn="1"/>
        </p:nvPicPr>
        <p:blipFill>
          <a:blip r:embed="rId2"/>
          <a:srcRect b="82105"/>
          <a:stretch>
            <a:fillRect/>
          </a:stretch>
        </p:blipFill>
        <p:spPr bwMode="auto">
          <a:xfrm>
            <a:off x="0" y="1379624"/>
            <a:ext cx="9144000" cy="13635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0" y="1283371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288504"/>
            <a:ext cx="9144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80546" y="2986248"/>
            <a:ext cx="3349461" cy="1011238"/>
          </a:xfrm>
        </p:spPr>
        <p:txBody>
          <a:bodyPr bIns="0"/>
          <a:lstStyle>
            <a:lvl1pPr>
              <a:defRPr sz="3500">
                <a:solidFill>
                  <a:srgbClr val="00234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Thank you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80547" y="4026716"/>
            <a:ext cx="3391154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rgbClr val="00ADE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World Bank Group</a:t>
            </a:r>
          </a:p>
          <a:p>
            <a:pPr lvl="0"/>
            <a:r>
              <a:rPr lang="en-US" noProof="0" dirty="0" smtClean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Address Line 1</a:t>
            </a:r>
          </a:p>
          <a:p>
            <a:pPr lvl="0"/>
            <a:r>
              <a:rPr lang="en-US" noProof="0" dirty="0" smtClean="0"/>
              <a:t>City ABC</a:t>
            </a:r>
          </a:p>
          <a:p>
            <a:pPr lvl="0"/>
            <a:r>
              <a:rPr lang="en-US" noProof="0" dirty="0" smtClean="0"/>
              <a:t>State DEFG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3858768"/>
            <a:ext cx="4379976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7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1278000"/>
            <a:ext cx="9144000" cy="558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 dirty="0">
              <a:solidFill>
                <a:prstClr val="white"/>
              </a:solidFill>
            </a:endParaRP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059832" y="1057374"/>
            <a:ext cx="6012412" cy="6012412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52800" y="1272561"/>
            <a:ext cx="7017314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Thank you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52968" y="4026716"/>
            <a:ext cx="7018734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World Bank Group</a:t>
            </a:r>
          </a:p>
          <a:p>
            <a:pPr lvl="0"/>
            <a:r>
              <a:rPr lang="en-US" noProof="0" dirty="0" smtClean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Address Line 1</a:t>
            </a:r>
          </a:p>
          <a:p>
            <a:pPr lvl="0"/>
            <a:r>
              <a:rPr lang="en-US" noProof="0" dirty="0" smtClean="0"/>
              <a:t>City ABC</a:t>
            </a:r>
          </a:p>
          <a:p>
            <a:pPr lvl="0"/>
            <a:r>
              <a:rPr lang="en-US" noProof="0" dirty="0" smtClean="0"/>
              <a:t>State DEFG</a:t>
            </a:r>
          </a:p>
        </p:txBody>
      </p:sp>
    </p:spTree>
    <p:extLst>
      <p:ext uri="{BB962C8B-B14F-4D97-AF65-F5344CB8AC3E}">
        <p14:creationId xmlns:p14="http://schemas.microsoft.com/office/powerpoint/2010/main" val="336324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8600" y="762000"/>
            <a:ext cx="8686800" cy="0"/>
          </a:xfrm>
          <a:prstGeom prst="line">
            <a:avLst/>
          </a:prstGeom>
          <a:ln w="2540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274638" y="6264275"/>
            <a:ext cx="8686800" cy="0"/>
          </a:xfrm>
          <a:prstGeom prst="line">
            <a:avLst/>
          </a:prstGeom>
          <a:ln w="2540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69"/>
            <a:ext cx="8229600" cy="762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147"/>
            <a:ext cx="8229600" cy="5029145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tx2"/>
              </a:buClr>
              <a:defRPr sz="24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AEFE5-3A4E-4530-85A9-8708E8B03E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A574D-83CD-40CC-9566-07842DE819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4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8600" y="762000"/>
            <a:ext cx="8686800" cy="0"/>
          </a:xfrm>
          <a:prstGeom prst="line">
            <a:avLst/>
          </a:prstGeom>
          <a:ln w="2540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274638" y="6264275"/>
            <a:ext cx="8686800" cy="0"/>
          </a:xfrm>
          <a:prstGeom prst="line">
            <a:avLst/>
          </a:prstGeom>
          <a:ln w="2540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69"/>
            <a:ext cx="8229600" cy="762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147"/>
            <a:ext cx="8229600" cy="5029145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tx2"/>
              </a:buClr>
              <a:defRPr sz="24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AEFE5-3A4E-4530-85A9-8708E8B03E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2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74638" y="6264275"/>
            <a:ext cx="8686800" cy="0"/>
          </a:xfrm>
          <a:prstGeom prst="line">
            <a:avLst/>
          </a:prstGeom>
          <a:ln w="2540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5DD42-BB29-4280-A8DA-CB525FDD56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05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28600" y="762000"/>
            <a:ext cx="8686800" cy="0"/>
          </a:xfrm>
          <a:prstGeom prst="line">
            <a:avLst/>
          </a:prstGeom>
          <a:ln w="2540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274638" y="6264275"/>
            <a:ext cx="8686800" cy="0"/>
          </a:xfrm>
          <a:prstGeom prst="line">
            <a:avLst/>
          </a:prstGeom>
          <a:ln w="2540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D298A-B8F0-4BDE-AE16-F009350C25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33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53EF0-E817-4E49-A366-6572B14DF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709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74638" y="6264275"/>
            <a:ext cx="8686800" cy="0"/>
          </a:xfrm>
          <a:prstGeom prst="line">
            <a:avLst/>
          </a:prstGeom>
          <a:ln w="2540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AF9A3-37C7-4D63-B664-5F7166F2B8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913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74638" y="6264275"/>
            <a:ext cx="8686800" cy="0"/>
          </a:xfrm>
          <a:prstGeom prst="line">
            <a:avLst/>
          </a:prstGeom>
          <a:ln w="2540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04E4C-65E3-4BEA-9692-2CE3D72F4A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09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274638" y="6264275"/>
            <a:ext cx="8686800" cy="0"/>
          </a:xfrm>
          <a:prstGeom prst="line">
            <a:avLst/>
          </a:prstGeom>
          <a:ln w="2540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518C3-4497-4300-9402-561154E140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668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74638" y="6264275"/>
            <a:ext cx="8686800" cy="0"/>
          </a:xfrm>
          <a:prstGeom prst="line">
            <a:avLst/>
          </a:prstGeom>
          <a:ln w="2540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D6D2-F6E1-4A70-A359-E1C5E76703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929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74638" y="6264275"/>
            <a:ext cx="8686800" cy="0"/>
          </a:xfrm>
          <a:prstGeom prst="line">
            <a:avLst/>
          </a:prstGeom>
          <a:ln w="2540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729BD-18CD-4227-8E91-5842DCD8D9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2390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74638" y="6264275"/>
            <a:ext cx="8686800" cy="0"/>
          </a:xfrm>
          <a:prstGeom prst="line">
            <a:avLst/>
          </a:prstGeom>
          <a:ln w="2540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74661-478B-41AE-9635-67531B0E46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923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74638" y="6264275"/>
            <a:ext cx="8686800" cy="0"/>
          </a:xfrm>
          <a:prstGeom prst="line">
            <a:avLst/>
          </a:prstGeom>
          <a:ln w="2540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B41EA-A991-41FE-8453-388609B7EE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431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3"/>
            <a:ext cx="8529637" cy="53492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5D2E3-3E9E-2D47-9921-23133CD7BE7E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2310063" y="6360101"/>
            <a:ext cx="4558326" cy="2159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Footer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3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6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7B49-D039-FE4C-A413-C655E1463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8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918F1-013C-3B41-B438-3FC23AE652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70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325682"/>
            <a:ext cx="3010890" cy="5597136"/>
          </a:xfrm>
        </p:spPr>
        <p:txBody>
          <a:bodyPr anchor="ctr"/>
          <a:lstStyle>
            <a:lvl1pPr algn="l"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314476"/>
            <a:ext cx="5207000" cy="5573706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9E127-B191-F34B-865C-58F6531A5A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2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FDA1B-E478-4945-A1BD-79B9228865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0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 anchor="b"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3BD67-8DB3-BD4B-8F36-74E4730F8A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0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14.xml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15.gif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45.xml"/><Relationship Id="rId19" Type="http://schemas.openxmlformats.org/officeDocument/2006/relationships/hyperlink" Target="http://giif-prod.ectostarservers.com/" TargetMode="Externa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3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0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r">
              <a:defRPr sz="10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l">
              <a:defRPr sz="10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27CEC854-BFD0-024E-B60D-69CAB426864A}" type="datetime4">
              <a:rPr lang="en-US"/>
              <a:pPr>
                <a:defRPr/>
              </a:pPr>
              <a:t>September 11, 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1" r:id="rId1"/>
    <p:sldLayoutId id="2147485342" r:id="rId2"/>
    <p:sldLayoutId id="2147485343" r:id="rId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charset="0"/>
        <a:defRPr>
          <a:solidFill>
            <a:schemeClr val="tx1"/>
          </a:solidFill>
          <a:latin typeface="+mn-lt"/>
          <a:ea typeface="ＭＳ Ｐゴシック" charset="0"/>
        </a:defRPr>
      </a:lvl2pPr>
      <a:lvl3pPr marL="4763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243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D39DB6DF-96B7-424F-BE12-5C31B3149D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778" y="6338511"/>
            <a:ext cx="1995055" cy="3875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0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9" r:id="rId1"/>
    <p:sldLayoutId id="2147485350" r:id="rId2"/>
    <p:sldLayoutId id="2147485351" r:id="rId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Font typeface="Wingdings" charset="0"/>
        <a:defRPr>
          <a:solidFill>
            <a:schemeClr val="tx1"/>
          </a:solidFill>
          <a:latin typeface="+mn-lt"/>
          <a:ea typeface="ＭＳ Ｐゴシック" charset="0"/>
        </a:defRPr>
      </a:lvl2pPr>
      <a:lvl3pPr marL="4763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0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r">
              <a:defRPr sz="10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21F43">
                    <a:tint val="75000"/>
                  </a:srgbClr>
                </a:solidFill>
              </a:rPr>
              <a:t>Footer</a:t>
            </a: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l">
              <a:defRPr sz="10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27CEC854-BFD0-024E-B60D-69CAB426864A}" type="datetime4">
              <a:rPr lang="en-US">
                <a:solidFill>
                  <a:srgbClr val="021F43">
                    <a:tint val="75000"/>
                  </a:srgbClr>
                </a:solidFill>
              </a:rPr>
              <a:pPr>
                <a:defRPr/>
              </a:pPr>
              <a:t>September 11, 2015</a:t>
            </a:fld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2" r:id="rId1"/>
    <p:sldLayoutId id="2147485363" r:id="rId2"/>
    <p:sldLayoutId id="2147485364" r:id="rId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charset="0"/>
        <a:defRPr>
          <a:solidFill>
            <a:schemeClr val="tx1"/>
          </a:solidFill>
          <a:latin typeface="+mn-lt"/>
          <a:ea typeface="ＭＳ Ｐゴシック" charset="0"/>
        </a:defRPr>
      </a:lvl2pPr>
      <a:lvl3pPr marL="4763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This is a headline</a:t>
            </a:r>
            <a:endParaRPr lang="en-US" noProof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0063" y="6360101"/>
            <a:ext cx="4558326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</a:rPr>
              <a:t>F&amp;M GP PMSO</a:t>
            </a:r>
            <a:endParaRPr lang="en-US" b="0" dirty="0">
              <a:solidFill>
                <a:prstClr val="black">
                  <a:lumMod val="75000"/>
                  <a:lumOff val="25000"/>
                </a:prstClr>
              </a:solidFill>
              <a:ea typeface="+mn-ea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118" y="6360102"/>
            <a:ext cx="28803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EF62D93A-3BA0-8848-BFA3-D7046C1B555D}" type="slidenum">
              <a:rPr lang="en-US" b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black">
                  <a:lumMod val="75000"/>
                  <a:lumOff val="25000"/>
                </a:prstClr>
              </a:solidFill>
              <a:ea typeface="+mn-ea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323850" y="1268413"/>
            <a:ext cx="8496300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 smtClean="0"/>
              <a:t>Textmaster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Layer</a:t>
            </a:r>
          </a:p>
          <a:p>
            <a:pPr lvl="2"/>
            <a:r>
              <a:rPr lang="en-US" noProof="0" dirty="0" smtClean="0"/>
              <a:t>Third Layer</a:t>
            </a:r>
          </a:p>
          <a:p>
            <a:pPr lvl="3"/>
            <a:r>
              <a:rPr lang="en-US" noProof="0" dirty="0" smtClean="0"/>
              <a:t>Fourth Layer</a:t>
            </a:r>
          </a:p>
          <a:p>
            <a:pPr lvl="4"/>
            <a:r>
              <a:rPr lang="en-US" noProof="0" dirty="0" smtClean="0"/>
              <a:t>Fifth Layer</a:t>
            </a:r>
          </a:p>
          <a:p>
            <a:pPr lvl="5"/>
            <a:r>
              <a:rPr lang="en-US" noProof="0" dirty="0" smtClean="0"/>
              <a:t>6</a:t>
            </a:r>
            <a:endParaRPr lang="en-US" noProof="0" dirty="0"/>
          </a:p>
        </p:txBody>
      </p:sp>
      <p:pic>
        <p:nvPicPr>
          <p:cNvPr id="11" name="Picture 2" descr="U:\1405265\1405265 WBG Logo\LOGO FILES\Horizontal\WBG_Horizontal_Color\web\WBG_Horizontal-RGB-web.jpg"/>
          <p:cNvPicPr>
            <a:picLocks noChangeAspect="1" noChangeArrowheads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15"/>
          <a:stretch/>
        </p:blipFill>
        <p:spPr bwMode="auto">
          <a:xfrm>
            <a:off x="323851" y="6302501"/>
            <a:ext cx="1689433" cy="3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52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6" r:id="rId1"/>
    <p:sldLayoutId id="2147485367" r:id="rId2"/>
    <p:sldLayoutId id="2147485368" r:id="rId3"/>
    <p:sldLayoutId id="2147485369" r:id="rId4"/>
    <p:sldLayoutId id="2147485370" r:id="rId5"/>
    <p:sldLayoutId id="2147485371" r:id="rId6"/>
    <p:sldLayoutId id="2147485372" r:id="rId7"/>
    <p:sldLayoutId id="2147485373" r:id="rId8"/>
    <p:sldLayoutId id="2147485388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3000" kern="1200" baseline="0">
          <a:solidFill>
            <a:schemeClr val="accent2"/>
          </a:solidFill>
          <a:latin typeface="+mn-lt"/>
          <a:ea typeface="+mn-ea"/>
          <a:cs typeface="+mn-cs"/>
        </a:defRPr>
      </a:lvl2pPr>
      <a:lvl3pPr marL="361950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 baseline="0">
          <a:solidFill>
            <a:schemeClr val="accent2"/>
          </a:solidFill>
          <a:latin typeface="+mn-lt"/>
          <a:ea typeface="+mn-ea"/>
          <a:cs typeface="+mn-cs"/>
        </a:defRPr>
      </a:lvl3pPr>
      <a:lvl4pPr marL="715963" indent="-354013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1077913" indent="-361950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431925" indent="-354013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E02099-1C69-485F-B58B-E850634982EA}" type="slidenum">
              <a:rPr lang="en-US" b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pic>
        <p:nvPicPr>
          <p:cNvPr id="1031" name="Picture 12" descr="logo_bz_eng_version.jpg (331×130)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581" y="6348349"/>
            <a:ext cx="1371600" cy="4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id:2__=8FBBF7A1DF8AC4D38f9e8a93df93869091@local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17958"/>
            <a:ext cx="1730883" cy="335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962" y="6326416"/>
            <a:ext cx="1577190" cy="518326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32" y="6450233"/>
            <a:ext cx="1295400" cy="2706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30" y="6313159"/>
            <a:ext cx="1365683" cy="544841"/>
          </a:xfrm>
          <a:prstGeom prst="rect">
            <a:avLst/>
          </a:prstGeom>
          <a:noFill/>
        </p:spPr>
      </p:pic>
      <p:pic>
        <p:nvPicPr>
          <p:cNvPr id="10" name="Picture 9" descr="Home">
            <a:hlinkClick r:id="rId19" tooltip="&quot;Home&quot;"/>
          </p:cNvPr>
          <p:cNvPicPr/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76359"/>
            <a:ext cx="914400" cy="218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02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7" r:id="rId1"/>
    <p:sldLayoutId id="2147485378" r:id="rId2"/>
    <p:sldLayoutId id="2147485379" r:id="rId3"/>
    <p:sldLayoutId id="2147485380" r:id="rId4"/>
    <p:sldLayoutId id="2147485381" r:id="rId5"/>
    <p:sldLayoutId id="2147485382" r:id="rId6"/>
    <p:sldLayoutId id="2147485383" r:id="rId7"/>
    <p:sldLayoutId id="2147485384" r:id="rId8"/>
    <p:sldLayoutId id="2147485385" r:id="rId9"/>
    <p:sldLayoutId id="2147485386" r:id="rId10"/>
    <p:sldLayoutId id="2147485387" r:id="rId11"/>
    <p:sldLayoutId id="214748538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FD782E16-99D3-D743-B442-BEC2B47D5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778" y="6338511"/>
            <a:ext cx="1995055" cy="3875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4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76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73A0677-2B25-4449-8FB1-6B6C4176E0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78" y="6338511"/>
            <a:ext cx="1995055" cy="3875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5" r:id="rId1"/>
    <p:sldLayoutId id="2147485346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09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C47B16D-214A-CF49-91E2-37E82A3491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78" y="6338511"/>
            <a:ext cx="1995055" cy="3875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29" r:id="rId1"/>
    <p:sldLayoutId id="2147485330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123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D862C8C-481E-054E-BBCC-D3847038BB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78" y="6338511"/>
            <a:ext cx="1995055" cy="3875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1" r:id="rId1"/>
    <p:sldLayoutId id="2147485332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147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AF2AD2C-E906-EF44-AB32-C251BB823D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78" y="6338511"/>
            <a:ext cx="1995055" cy="3875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3" r:id="rId1"/>
    <p:sldLayoutId id="2147485334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all">
          <a:solidFill>
            <a:srgbClr val="595959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17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1D213A76-F575-D44F-8AEC-6C54F5327B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778" y="6338511"/>
            <a:ext cx="1995055" cy="3875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7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195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A69E2D3D-7145-F342-B2E9-3AD97FBD09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78" y="6338511"/>
            <a:ext cx="1995055" cy="3875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5" r:id="rId1"/>
    <p:sldLayoutId id="2147485348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all">
          <a:solidFill>
            <a:srgbClr val="595959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921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9014857C-0246-AE46-B527-C1CAA13C4E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3778" y="6338511"/>
            <a:ext cx="1995055" cy="3875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6" r:id="rId1"/>
    <p:sldLayoutId id="2147485337" r:id="rId2"/>
    <p:sldLayoutId id="2147485338" r:id="rId3"/>
    <p:sldLayoutId id="2147485339" r:id="rId4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041150" y="2167009"/>
            <a:ext cx="7416020" cy="861774"/>
          </a:xfr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800" dirty="0" smtClean="0">
                <a:ea typeface="+mj-ea"/>
                <a:cs typeface="+mj-cs"/>
              </a:rPr>
              <a:t>World Bank work with Governments in Agriculture Index Insurance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subTitle" idx="1"/>
          </p:nvPr>
        </p:nvSpPr>
        <p:spPr>
          <a:xfrm>
            <a:off x="4389120" y="3759878"/>
            <a:ext cx="4233512" cy="492443"/>
          </a:xfrm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latin typeface="Arial Bold"/>
              </a:rPr>
              <a:t>GIIF conference</a:t>
            </a:r>
          </a:p>
        </p:txBody>
      </p:sp>
      <p:sp>
        <p:nvSpPr>
          <p:cNvPr id="23555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5406357" y="5645626"/>
            <a:ext cx="3216275" cy="1479550"/>
          </a:xfrm>
        </p:spPr>
        <p:txBody>
          <a:bodyPr/>
          <a:lstStyle/>
          <a:p>
            <a:pPr algn="r"/>
            <a:r>
              <a:rPr lang="en-US" sz="1600" dirty="0" smtClean="0"/>
              <a:t>Fatou Assah</a:t>
            </a:r>
          </a:p>
          <a:p>
            <a:pPr algn="r"/>
            <a:r>
              <a:rPr lang="en-US" sz="1600" dirty="0" smtClean="0"/>
              <a:t>Program Coordinator, WBG</a:t>
            </a:r>
          </a:p>
          <a:p>
            <a:pPr algn="r"/>
            <a:r>
              <a:rPr lang="en-US" sz="1600" dirty="0" smtClean="0"/>
              <a:t>September 2015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452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181" y="1"/>
            <a:ext cx="8888820" cy="7898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Regulatory Framework development: GIIF support yielded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major milestones in Africa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347608" y="789823"/>
            <a:ext cx="8796392" cy="105724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400" b="0" dirty="0">
              <a:solidFill>
                <a:srgbClr val="002345"/>
              </a:solidFill>
            </a:endParaRPr>
          </a:p>
        </p:txBody>
      </p:sp>
      <p:sp>
        <p:nvSpPr>
          <p:cNvPr id="20" name="Rectangle 63"/>
          <p:cNvSpPr>
            <a:spLocks noChangeArrowheads="1"/>
          </p:cNvSpPr>
          <p:nvPr/>
        </p:nvSpPr>
        <p:spPr bwMode="auto">
          <a:xfrm>
            <a:off x="6713538" y="776808"/>
            <a:ext cx="2430462" cy="116614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/>
          <a:lstStyle/>
          <a:p>
            <a:pPr marL="115888" indent="-115888" defTabSz="457200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9922" y="6300584"/>
            <a:ext cx="3168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Source: GIIF Knowledge notes</a:t>
            </a:r>
            <a:endParaRPr lang="en-US" sz="1200" b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077" y="6190114"/>
            <a:ext cx="1783533" cy="49794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0" name="Rectangle 9"/>
          <p:cNvSpPr/>
          <p:nvPr/>
        </p:nvSpPr>
        <p:spPr>
          <a:xfrm rot="16200000">
            <a:off x="-696785" y="4592575"/>
            <a:ext cx="2499041" cy="6960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CENTRAL, EAST &amp; SOUTHEAST  AFRICA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28050" y="980222"/>
            <a:ext cx="7980560" cy="19697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marR="17145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171450" algn="l"/>
              </a:tabLst>
            </a:pPr>
            <a:r>
              <a:rPr lang="en-US" dirty="0"/>
              <a:t>“CIMA Book VII” , enacted in 2012, </a:t>
            </a:r>
            <a:r>
              <a:rPr lang="en-US" dirty="0" smtClean="0"/>
              <a:t>allows </a:t>
            </a:r>
            <a:r>
              <a:rPr lang="en-US" dirty="0"/>
              <a:t>and </a:t>
            </a:r>
            <a:r>
              <a:rPr lang="en-US" dirty="0" smtClean="0"/>
              <a:t>regulates </a:t>
            </a:r>
            <a:r>
              <a:rPr lang="en-US" dirty="0"/>
              <a:t>the development of MI and </a:t>
            </a:r>
            <a:r>
              <a:rPr lang="en-US" dirty="0" smtClean="0"/>
              <a:t>Index Insurance  </a:t>
            </a:r>
            <a:r>
              <a:rPr lang="en-US" dirty="0"/>
              <a:t>in 14 Francophone African countries.</a:t>
            </a:r>
          </a:p>
          <a:p>
            <a:pPr marL="342900" marR="171450" lvl="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171450" algn="l"/>
              </a:tabLst>
            </a:pPr>
            <a:r>
              <a:rPr lang="en-US" kern="1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 also provided to national </a:t>
            </a:r>
            <a:r>
              <a:rPr lang="en-US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insurance supervision </a:t>
            </a:r>
            <a:r>
              <a:rPr lang="en-US" kern="1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agencies, </a:t>
            </a:r>
            <a:r>
              <a:rPr lang="en-US" b="0" kern="1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en-US" b="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particular, </a:t>
            </a:r>
            <a:r>
              <a:rPr lang="en-US" b="0" kern="1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Senegalese and Benin </a:t>
            </a:r>
            <a:r>
              <a:rPr lang="en-US" b="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Insurance Supervision Agency with the development of supervisory and customer protection tools for index </a:t>
            </a:r>
            <a:r>
              <a:rPr lang="en-US" b="0" kern="1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insurance</a:t>
            </a:r>
          </a:p>
          <a:p>
            <a:pPr marL="342900" marR="171450" lvl="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171450" algn="l"/>
              </a:tabLst>
            </a:pPr>
            <a:r>
              <a:rPr lang="en-US" b="0" dirty="0" smtClean="0"/>
              <a:t>Full </a:t>
            </a:r>
            <a:r>
              <a:rPr lang="en-US" b="0" dirty="0"/>
              <a:t>scale implementation of the regulation in the CIMA zone </a:t>
            </a:r>
            <a:r>
              <a:rPr lang="en-US" b="0" dirty="0" smtClean="0"/>
              <a:t>also ongoing in Benin, Burkina </a:t>
            </a:r>
            <a:r>
              <a:rPr lang="en-US" b="0" dirty="0"/>
              <a:t>F</a:t>
            </a:r>
            <a:r>
              <a:rPr lang="en-US" b="0" dirty="0" smtClean="0"/>
              <a:t>aso, Mali, Cameroon and Cote d </a:t>
            </a:r>
            <a:r>
              <a:rPr lang="en-US" b="0" dirty="0" err="1" smtClean="0"/>
              <a:t>Ivoire</a:t>
            </a:r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522178" y="1916378"/>
            <a:ext cx="2183715" cy="6163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WEST AFRICA</a:t>
            </a:r>
          </a:p>
        </p:txBody>
      </p:sp>
      <p:graphicFrame>
        <p:nvGraphicFramePr>
          <p:cNvPr id="14" name="Table 4"/>
          <p:cNvGraphicFramePr>
            <a:graphicFrameLocks noGrp="1"/>
          </p:cNvGraphicFramePr>
          <p:nvPr>
            <p:extLst/>
          </p:nvPr>
        </p:nvGraphicFramePr>
        <p:xfrm>
          <a:off x="1105468" y="3691073"/>
          <a:ext cx="7803142" cy="256366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09657"/>
                <a:gridCol w="6593485"/>
              </a:tblGrid>
              <a:tr h="2929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Country</a:t>
                      </a:r>
                      <a:endParaRPr lang="en-US" sz="1400" dirty="0"/>
                    </a:p>
                  </a:txBody>
                  <a:tcPr marT="45714" marB="45714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Activity/Output</a:t>
                      </a:r>
                      <a:endParaRPr lang="en-US" sz="1400" dirty="0"/>
                    </a:p>
                  </a:txBody>
                  <a:tcPr marT="45714" marB="45714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5714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Kenya</a:t>
                      </a:r>
                      <a:endParaRPr lang="en-US" sz="1400" dirty="0"/>
                    </a:p>
                  </a:txBody>
                  <a:tcPr marT="45714" marB="45714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Preliminary</a:t>
                      </a:r>
                      <a:r>
                        <a:rPr lang="en-US" sz="1500" baseline="0" dirty="0" smtClean="0"/>
                        <a:t> review of the legal and regulatory framework of the country completed</a:t>
                      </a:r>
                      <a:endParaRPr lang="en-US" sz="1500" dirty="0"/>
                    </a:p>
                  </a:txBody>
                  <a:tcPr marT="45714" marB="45714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5714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Uganda</a:t>
                      </a:r>
                      <a:endParaRPr lang="en-US" sz="1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Preliminary review of the legal and regulatory framework of the country completed</a:t>
                      </a:r>
                      <a:endParaRPr lang="en-US" sz="1500" dirty="0"/>
                    </a:p>
                  </a:txBody>
                  <a:tcPr marT="45714" marB="45714"/>
                </a:tc>
              </a:tr>
              <a:tr h="4425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Rwanda</a:t>
                      </a:r>
                      <a:endParaRPr lang="en-US" sz="1400" dirty="0"/>
                    </a:p>
                  </a:txBody>
                  <a:tcPr marT="45714" marB="45714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Request</a:t>
                      </a:r>
                      <a:r>
                        <a:rPr lang="en-US" sz="1500" baseline="0" dirty="0" smtClean="0"/>
                        <a:t> for GIIF technical assistance submitted by MINAGRI under review : upscale of the regulatory and supervisory insurance framework</a:t>
                      </a:r>
                      <a:endParaRPr lang="en-US" sz="1500" dirty="0"/>
                    </a:p>
                  </a:txBody>
                  <a:tcPr marT="45714" marB="45714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929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Mozambique</a:t>
                      </a:r>
                      <a:endParaRPr lang="en-US" sz="1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Formal request GIIF technical assistance received from the </a:t>
                      </a:r>
                      <a:r>
                        <a:rPr lang="en-US" sz="1500" dirty="0" err="1" smtClean="0"/>
                        <a:t>GoM</a:t>
                      </a:r>
                      <a:r>
                        <a:rPr lang="en-US" sz="1500" dirty="0" smtClean="0"/>
                        <a:t> </a:t>
                      </a:r>
                    </a:p>
                  </a:txBody>
                  <a:tcPr marT="45714" marB="45714"/>
                </a:tc>
              </a:tr>
              <a:tr h="29296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45714" marB="45714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 marT="45714" marB="45714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4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560" y="6356350"/>
            <a:ext cx="457240" cy="365125"/>
          </a:xfrm>
          <a:prstGeom prst="rect">
            <a:avLst/>
          </a:prstGeom>
        </p:spPr>
        <p:txBody>
          <a:bodyPr/>
          <a:lstStyle/>
          <a:p>
            <a:fld id="{A841874B-1BA8-440F-8E25-0904969545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599" y="15269"/>
            <a:ext cx="8641033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1F497D"/>
                </a:solidFill>
              </a:rPr>
              <a:t>Government of Kenya is using a range of mechanisms to ensure financial protection for all vulnerable livestock producers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29560" y="6356350"/>
            <a:ext cx="457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41874B-1BA8-440F-8E25-090496954511}" type="slidenum">
              <a:rPr lang="en-US" b="0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b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05878" y="3520439"/>
            <a:ext cx="7680877" cy="121906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88756" y="2331731"/>
            <a:ext cx="7315121" cy="10972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89951" y="1584502"/>
            <a:ext cx="7137720" cy="7127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0">
              <a:solidFill>
                <a:prstClr val="white"/>
              </a:solidFill>
            </a:endParaRPr>
          </a:p>
        </p:txBody>
      </p:sp>
      <p:sp>
        <p:nvSpPr>
          <p:cNvPr id="12" name="Flowchart: Magnetic Disk 4"/>
          <p:cNvSpPr/>
          <p:nvPr/>
        </p:nvSpPr>
        <p:spPr>
          <a:xfrm>
            <a:off x="949687" y="4800585"/>
            <a:ext cx="7919946" cy="108746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2120" y="1639669"/>
            <a:ext cx="292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err="1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Arial" charset="0"/>
              </a:rPr>
              <a:t>Unsubsidised</a:t>
            </a:r>
            <a:r>
              <a:rPr lang="en-US" sz="1800" b="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Arial" charset="0"/>
              </a:rPr>
              <a:t> livestock insurance</a:t>
            </a:r>
            <a:endParaRPr lang="en-US" sz="1800" b="0" dirty="0">
              <a:solidFill>
                <a:srgbClr val="4F81BD">
                  <a:lumMod val="50000"/>
                </a:srgb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2120" y="2590800"/>
            <a:ext cx="315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err="1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Arial" charset="0"/>
              </a:rPr>
              <a:t>Subsidised</a:t>
            </a:r>
            <a:r>
              <a:rPr lang="en-US" sz="1800" b="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Arial" charset="0"/>
              </a:rPr>
              <a:t> livestock insurance</a:t>
            </a:r>
            <a:endParaRPr lang="en-US" sz="1800" b="0" dirty="0">
              <a:solidFill>
                <a:srgbClr val="4F81BD">
                  <a:lumMod val="50000"/>
                </a:srgb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22120" y="3524071"/>
            <a:ext cx="3040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4F81BD">
                    <a:lumMod val="20000"/>
                    <a:lumOff val="80000"/>
                  </a:srgbClr>
                </a:solidFill>
                <a:latin typeface="Arial" charset="0"/>
                <a:ea typeface="+mn-ea"/>
                <a:cs typeface="Arial" charset="0"/>
              </a:rPr>
              <a:t>Government purchases livestock insurance for pastoralists above social protection threshold</a:t>
            </a:r>
            <a:endParaRPr lang="en-US" sz="1800" b="0" dirty="0">
              <a:solidFill>
                <a:srgbClr val="4F81BD">
                  <a:lumMod val="20000"/>
                  <a:lumOff val="80000"/>
                </a:srgb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22120" y="5181600"/>
            <a:ext cx="301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4F81BD">
                    <a:lumMod val="20000"/>
                    <a:lumOff val="80000"/>
                  </a:srgbClr>
                </a:solidFill>
                <a:latin typeface="Arial" charset="0"/>
                <a:ea typeface="+mn-ea"/>
                <a:cs typeface="Arial" charset="0"/>
              </a:rPr>
              <a:t>S</a:t>
            </a:r>
            <a:r>
              <a:rPr lang="en-US" sz="1800" b="0" dirty="0" smtClean="0">
                <a:solidFill>
                  <a:srgbClr val="4F81BD">
                    <a:lumMod val="20000"/>
                    <a:lumOff val="80000"/>
                  </a:srgbClr>
                </a:solidFill>
                <a:latin typeface="Arial" charset="0"/>
                <a:ea typeface="+mn-ea"/>
                <a:cs typeface="Arial" charset="0"/>
              </a:rPr>
              <a:t>ocial protection</a:t>
            </a:r>
            <a:endParaRPr lang="en-US" sz="1800" b="0" dirty="0">
              <a:solidFill>
                <a:srgbClr val="4F81BD">
                  <a:lumMod val="20000"/>
                  <a:lumOff val="80000"/>
                </a:srgb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08796" y="877669"/>
            <a:ext cx="3063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79646">
                    <a:lumMod val="50000"/>
                  </a:srgbClr>
                </a:solidFill>
                <a:latin typeface="Arial" charset="0"/>
                <a:ea typeface="+mn-ea"/>
                <a:cs typeface="Arial" charset="0"/>
              </a:rPr>
              <a:t>Livestock Safety Net and Insurance Program</a:t>
            </a:r>
            <a:endParaRPr lang="en-US" sz="1800" dirty="0">
              <a:solidFill>
                <a:srgbClr val="F79646">
                  <a:lumMod val="50000"/>
                </a:srgb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58583" y="877669"/>
            <a:ext cx="1187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79646">
                    <a:lumMod val="50000"/>
                  </a:srgbClr>
                </a:solidFill>
                <a:latin typeface="Arial" charset="0"/>
                <a:ea typeface="+mn-ea"/>
                <a:cs typeface="Arial" charset="0"/>
              </a:rPr>
              <a:t>Cost Share</a:t>
            </a:r>
            <a:endParaRPr lang="en-US" sz="1800" dirty="0">
              <a:solidFill>
                <a:srgbClr val="F79646">
                  <a:lumMod val="50000"/>
                </a:srgbClr>
              </a:solidFill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30369" y="1508781"/>
            <a:ext cx="0" cy="429763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30369" y="2331732"/>
            <a:ext cx="182853" cy="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30336" y="3518202"/>
            <a:ext cx="182853" cy="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23247" y="4812204"/>
            <a:ext cx="182853" cy="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16158" y="5806414"/>
            <a:ext cx="182853" cy="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-76200" y="877669"/>
            <a:ext cx="1188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79646">
                    <a:lumMod val="50000"/>
                  </a:srgbClr>
                </a:solidFill>
                <a:latin typeface="Arial" charset="0"/>
                <a:ea typeface="+mn-ea"/>
                <a:cs typeface="Arial" charset="0"/>
              </a:rPr>
              <a:t>Income Level</a:t>
            </a:r>
            <a:endParaRPr lang="en-US" sz="1800" dirty="0">
              <a:solidFill>
                <a:srgbClr val="F79646">
                  <a:lumMod val="50000"/>
                </a:srgb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0369" y="4812207"/>
            <a:ext cx="923330" cy="99420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Chronically vulnerable</a:t>
            </a:r>
            <a:endParaRPr lang="en-US" sz="1400" b="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0369" y="3524071"/>
            <a:ext cx="400110" cy="12881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vulnerable</a:t>
            </a:r>
            <a:endParaRPr lang="en-US" sz="1400" b="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0369" y="2331735"/>
            <a:ext cx="400110" cy="118646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Low Income</a:t>
            </a:r>
            <a:endParaRPr lang="en-US" sz="1400" b="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0369" y="1417342"/>
            <a:ext cx="400110" cy="91438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Above</a:t>
            </a:r>
            <a:endParaRPr lang="en-US" sz="1400" b="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396196" y="3915321"/>
            <a:ext cx="429099" cy="4178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5379720" y="1753920"/>
            <a:ext cx="462051" cy="41782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91200" y="1639669"/>
            <a:ext cx="2189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Arial" charset="0"/>
              </a:rPr>
              <a:t>100 % of premium covered by farmers</a:t>
            </a:r>
            <a:endParaRPr lang="en-US" sz="1800" b="0" dirty="0">
              <a:solidFill>
                <a:srgbClr val="4F81BD">
                  <a:lumMod val="50000"/>
                </a:srgb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91200" y="2557200"/>
            <a:ext cx="2372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Arial" charset="0"/>
              </a:rPr>
              <a:t>Partial premium cost sharing</a:t>
            </a:r>
            <a:endParaRPr lang="en-US" sz="1800" b="0" dirty="0">
              <a:solidFill>
                <a:srgbClr val="4F81BD">
                  <a:lumMod val="50000"/>
                </a:srgbClr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14965"/>
            <a:ext cx="553490" cy="5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5105400" y="877669"/>
            <a:ext cx="3124160" cy="511162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0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5396196" y="5134521"/>
            <a:ext cx="429099" cy="4178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91200" y="3801070"/>
            <a:ext cx="2372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4F81BD">
                    <a:lumMod val="20000"/>
                    <a:lumOff val="80000"/>
                  </a:srgbClr>
                </a:solidFill>
                <a:latin typeface="Arial" charset="0"/>
                <a:ea typeface="+mn-ea"/>
                <a:cs typeface="Arial" charset="0"/>
              </a:rPr>
              <a:t>Premium 100 % subsidized</a:t>
            </a:r>
            <a:endParaRPr lang="en-US" sz="1800" b="0" dirty="0">
              <a:solidFill>
                <a:srgbClr val="4F81BD">
                  <a:lumMod val="20000"/>
                  <a:lumOff val="80000"/>
                </a:srgb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91200" y="5020270"/>
            <a:ext cx="237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4F81BD">
                    <a:lumMod val="20000"/>
                    <a:lumOff val="80000"/>
                  </a:srgbClr>
                </a:solidFill>
                <a:latin typeface="Arial" charset="0"/>
                <a:ea typeface="+mn-ea"/>
                <a:cs typeface="Arial" charset="0"/>
              </a:rPr>
              <a:t>Cost 100 % subsidized</a:t>
            </a:r>
            <a:endParaRPr lang="en-US" sz="1800" b="0" dirty="0">
              <a:solidFill>
                <a:srgbClr val="4F81BD">
                  <a:lumMod val="20000"/>
                  <a:lumOff val="80000"/>
                </a:srgb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60870" y="760573"/>
            <a:ext cx="1676400" cy="64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rgbClr val="FF0000"/>
                </a:solidFill>
                <a:cs typeface="Calibri" panose="020F0502020204030204" pitchFamily="34" charset="0"/>
              </a:rPr>
              <a:t>KENYA</a:t>
            </a:r>
          </a:p>
        </p:txBody>
      </p:sp>
    </p:spTree>
    <p:extLst>
      <p:ext uri="{BB962C8B-B14F-4D97-AF65-F5344CB8AC3E}">
        <p14:creationId xmlns:p14="http://schemas.microsoft.com/office/powerpoint/2010/main" val="185392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itle 1"/>
          <p:cNvSpPr txBox="1">
            <a:spLocks/>
          </p:cNvSpPr>
          <p:nvPr/>
        </p:nvSpPr>
        <p:spPr bwMode="auto">
          <a:xfrm>
            <a:off x="228600" y="-77008"/>
            <a:ext cx="88392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dirty="0" smtClean="0">
                <a:solidFill>
                  <a:srgbClr val="1F497D"/>
                </a:solidFill>
                <a:latin typeface="Calibri"/>
              </a:rPr>
              <a:t>Conclusion</a:t>
            </a:r>
            <a:endParaRPr lang="en-US" altLang="en-US" sz="24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687080"/>
            <a:ext cx="90325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7145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17145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Agriculture index insurance can be a useful tool for Governments</a:t>
            </a:r>
            <a:r>
              <a:rPr lang="en-US" sz="2000" b="0" dirty="0" smtClean="0">
                <a:solidFill>
                  <a:schemeClr val="tx2"/>
                </a:solidFill>
                <a:latin typeface="+mn-lt"/>
              </a:rPr>
              <a:t> to protect their vulnerable populations, enhance access to credit, and better manage their fiscal expenditures associated with disasters</a:t>
            </a:r>
          </a:p>
          <a:p>
            <a:pPr marL="342900" marR="17145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171450" algn="l"/>
              </a:tabLst>
            </a:pPr>
            <a:endParaRPr lang="en-US" sz="2000" b="0" dirty="0" smtClean="0">
              <a:solidFill>
                <a:schemeClr val="tx2"/>
              </a:solidFill>
              <a:latin typeface="+mn-lt"/>
            </a:endParaRPr>
          </a:p>
          <a:p>
            <a:pPr marL="342900" marR="17145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17145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Governments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can support agriculture insurance through a variety of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interventions </a:t>
            </a:r>
            <a:r>
              <a:rPr lang="en-US" sz="2000" b="0" dirty="0" smtClean="0">
                <a:solidFill>
                  <a:schemeClr val="tx2"/>
                </a:solidFill>
                <a:latin typeface="+mn-lt"/>
              </a:rPr>
              <a:t>beyond premiums subsidies</a:t>
            </a:r>
          </a:p>
          <a:p>
            <a:pPr marL="342900" marR="17145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171450" algn="l"/>
              </a:tabLst>
            </a:pPr>
            <a:endParaRPr lang="en-US" sz="2000" b="0" dirty="0">
              <a:solidFill>
                <a:schemeClr val="tx2"/>
              </a:solidFill>
              <a:latin typeface="+mn-lt"/>
            </a:endParaRPr>
          </a:p>
          <a:p>
            <a:pPr marL="342900" marR="17145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17145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The WBG has assisted various Governments </a:t>
            </a:r>
            <a:r>
              <a:rPr lang="en-US" sz="2000" b="0" dirty="0" smtClean="0">
                <a:solidFill>
                  <a:schemeClr val="tx2"/>
                </a:solidFill>
                <a:latin typeface="+mn-lt"/>
              </a:rPr>
              <a:t>in designing and implementing agriculture insurance PPPs that leverage both public and private sector stakeholders.</a:t>
            </a:r>
            <a:endParaRPr lang="en-US" sz="2000" b="0" dirty="0">
              <a:solidFill>
                <a:schemeClr val="tx2"/>
              </a:solidFill>
              <a:latin typeface="+mn-lt"/>
            </a:endParaRPr>
          </a:p>
          <a:p>
            <a:pPr marL="342900" marR="17145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17145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Some of the lessons learnt </a:t>
            </a:r>
            <a:r>
              <a:rPr lang="en-US" sz="2000" b="0" dirty="0" smtClean="0">
                <a:solidFill>
                  <a:schemeClr val="tx2"/>
                </a:solidFill>
                <a:latin typeface="+mn-lt"/>
              </a:rPr>
              <a:t>of our engagements are:</a:t>
            </a:r>
          </a:p>
          <a:p>
            <a:pPr marL="742950" lvl="1" indent="-285750" fontAlgn="t">
              <a:buFont typeface="Wingdings" panose="05000000000000000000" pitchFamily="2" charset="2"/>
              <a:buChar char="ü"/>
            </a:pPr>
            <a:r>
              <a:rPr lang="en-US" sz="1800" b="0" dirty="0">
                <a:solidFill>
                  <a:schemeClr val="tx2"/>
                </a:solidFill>
                <a:latin typeface="+mn-lt"/>
              </a:rPr>
              <a:t>Scaled-up ag insurance programs 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require strong support </a:t>
            </a:r>
            <a:r>
              <a:rPr lang="en-US" sz="1800" b="0" dirty="0">
                <a:solidFill>
                  <a:schemeClr val="tx2"/>
                </a:solidFill>
                <a:latin typeface="+mn-lt"/>
              </a:rPr>
              <a:t>from Government</a:t>
            </a:r>
          </a:p>
          <a:p>
            <a:pPr marL="742950" lvl="1" indent="-285750" fontAlgn="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Agriculture insurance cannot – on its own - deliver impact on access to credit </a:t>
            </a:r>
            <a:r>
              <a:rPr lang="en-US" sz="1800" b="0" dirty="0">
                <a:solidFill>
                  <a:schemeClr val="tx2"/>
                </a:solidFill>
                <a:latin typeface="+mn-lt"/>
              </a:rPr>
              <a:t>and increased productivity </a:t>
            </a:r>
          </a:p>
          <a:p>
            <a:pPr marL="742950" lvl="1" indent="-285750" fontAlgn="t">
              <a:buFont typeface="Wingdings" panose="05000000000000000000" pitchFamily="2" charset="2"/>
              <a:buChar char="ü"/>
            </a:pPr>
            <a:r>
              <a:rPr lang="en-US" sz="1800" b="0" dirty="0">
                <a:solidFill>
                  <a:schemeClr val="tx2"/>
                </a:solidFill>
                <a:latin typeface="+mn-lt"/>
              </a:rPr>
              <a:t>Agriculture insurance 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requires an adequately regulated and supervised insurance sector </a:t>
            </a:r>
            <a:r>
              <a:rPr lang="en-US" sz="1800" b="0" dirty="0">
                <a:solidFill>
                  <a:schemeClr val="tx2"/>
                </a:solidFill>
                <a:latin typeface="+mn-lt"/>
              </a:rPr>
              <a:t>and index insurance </a:t>
            </a:r>
            <a:r>
              <a:rPr lang="en-US" sz="1800" b="0" dirty="0" smtClean="0">
                <a:solidFill>
                  <a:schemeClr val="tx2"/>
                </a:solidFill>
                <a:latin typeface="+mn-lt"/>
              </a:rPr>
              <a:t>sector</a:t>
            </a:r>
            <a:endParaRPr lang="en-US" sz="1800" b="0" dirty="0">
              <a:solidFill>
                <a:schemeClr val="tx2"/>
              </a:solidFill>
              <a:latin typeface="+mn-lt"/>
            </a:endParaRPr>
          </a:p>
          <a:p>
            <a:pPr marR="171450">
              <a:spcBef>
                <a:spcPts val="0"/>
              </a:spcBef>
              <a:spcAft>
                <a:spcPts val="600"/>
              </a:spcAft>
              <a:tabLst>
                <a:tab pos="171450" algn="l"/>
              </a:tabLst>
            </a:pPr>
            <a:endParaRPr lang="en-US" sz="2000" b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00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762000"/>
            <a:ext cx="891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en-US" sz="2400" b="1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de-DE" sz="2400" b="1" dirty="0">
                <a:latin typeface="Calibri" panose="020F0502020204030204" pitchFamily="34" charset="0"/>
              </a:rPr>
              <a:t>Agricultural insurance </a:t>
            </a:r>
            <a:r>
              <a:rPr lang="de-DE" sz="2400" b="1" dirty="0" smtClean="0">
                <a:latin typeface="Calibri" panose="020F0502020204030204" pitchFamily="34" charset="0"/>
              </a:rPr>
              <a:t>can help Governments address the negative consequences of agriculture production shocks</a:t>
            </a:r>
            <a:endParaRPr lang="de-DE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Calibri" panose="020F0502020204030204" pitchFamily="34" charset="0"/>
              </a:rPr>
              <a:t>Since 2005, the WBG has supported agriculture insurance program, which have highlighted the need for strong Public Private Partnerships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</a:rPr>
              <a:t>India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 smtClean="0">
                <a:latin typeface="Calibri" panose="020F0502020204030204" pitchFamily="34" charset="0"/>
              </a:rPr>
              <a:t>Mongolia</a:t>
            </a:r>
            <a:endParaRPr lang="en-US" sz="2400" dirty="0">
              <a:latin typeface="Calibri" panose="020F05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Calibri" panose="020F0502020204030204" pitchFamily="34" charset="0"/>
              </a:rPr>
              <a:t>More recent engagements on agriculture insurance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 smtClean="0">
                <a:latin typeface="Calibri" panose="020F0502020204030204" pitchFamily="34" charset="0"/>
              </a:rPr>
              <a:t>Senegal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>
                <a:latin typeface="Calibri" panose="020F0502020204030204" pitchFamily="34" charset="0"/>
              </a:rPr>
              <a:t>West Africa – </a:t>
            </a:r>
            <a:r>
              <a:rPr lang="en-US" smtClean="0">
                <a:latin typeface="Calibri" panose="020F0502020204030204" pitchFamily="34" charset="0"/>
              </a:rPr>
              <a:t>CIMA</a:t>
            </a:r>
            <a:endParaRPr lang="en-US" dirty="0" smtClean="0">
              <a:latin typeface="Calibri" panose="020F05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 smtClean="0">
                <a:latin typeface="Calibri" panose="020F0502020204030204" pitchFamily="34" charset="0"/>
              </a:rPr>
              <a:t>Kenya</a:t>
            </a:r>
          </a:p>
          <a:p>
            <a:pPr lvl="1"/>
            <a:endParaRPr lang="en-US" dirty="0" smtClean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</a:rPr>
              <a:t>Conclusion</a:t>
            </a: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828800"/>
            <a:ext cx="9144000" cy="3733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50000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50000"/>
              <a:buFont typeface="Georgia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50000"/>
              <a:buFont typeface="Wingdings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5848" y="0"/>
            <a:ext cx="8534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5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Table of contents</a:t>
            </a:r>
            <a:endParaRPr lang="en-US" altLang="en-US" sz="25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758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 bwMode="auto">
          <a:xfrm>
            <a:off x="228600" y="0"/>
            <a:ext cx="8915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500" dirty="0" smtClean="0">
                <a:solidFill>
                  <a:srgbClr val="1F497D"/>
                </a:solidFill>
                <a:latin typeface="Calibri"/>
              </a:rPr>
              <a:t>Agricultural production shocks generate </a:t>
            </a:r>
            <a:r>
              <a:rPr lang="en-US" altLang="en-US" sz="2500" dirty="0">
                <a:solidFill>
                  <a:srgbClr val="1F497D"/>
                </a:solidFill>
                <a:latin typeface="Calibri"/>
              </a:rPr>
              <a:t>negative impact </a:t>
            </a:r>
            <a:r>
              <a:rPr lang="en-US" altLang="en-US" sz="2500" dirty="0" smtClean="0">
                <a:solidFill>
                  <a:srgbClr val="1F497D"/>
                </a:solidFill>
                <a:latin typeface="Calibri"/>
              </a:rPr>
              <a:t>for a variety of stakeholders</a:t>
            </a:r>
            <a:endParaRPr lang="en-US" altLang="en-US" sz="25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50" y="2285999"/>
            <a:ext cx="8343850" cy="363251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b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49" y="1066800"/>
            <a:ext cx="834384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prstClr val="white"/>
                </a:solidFill>
                <a:cs typeface="Calibri" panose="020F0502020204030204" pitchFamily="34" charset="0"/>
              </a:rPr>
              <a:t>Agriculture shocks  </a:t>
            </a:r>
            <a:endParaRPr lang="fr-FR" sz="1800" b="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1943" y="2362200"/>
            <a:ext cx="1676400" cy="1390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79646">
                    <a:lumMod val="50000"/>
                  </a:srgbClr>
                </a:solidFill>
                <a:cs typeface="Calibri" panose="020F0502020204030204" pitchFamily="34" charset="0"/>
              </a:rPr>
              <a:t>Government</a:t>
            </a:r>
          </a:p>
          <a:p>
            <a:pPr algn="ctr"/>
            <a:endParaRPr lang="en-US" dirty="0" smtClean="0">
              <a:solidFill>
                <a:srgbClr val="F79646">
                  <a:lumMod val="50000"/>
                </a:srgbClr>
              </a:solidFill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rgbClr val="F79646">
                  <a:lumMod val="50000"/>
                </a:srgbClr>
              </a:solidFill>
              <a:cs typeface="Calibri" panose="020F0502020204030204" pitchFamily="34" charset="0"/>
            </a:endParaRPr>
          </a:p>
          <a:p>
            <a:pPr algn="ctr"/>
            <a:endParaRPr lang="en-US" dirty="0" smtClean="0">
              <a:solidFill>
                <a:srgbClr val="F79646">
                  <a:lumMod val="50000"/>
                </a:srgbClr>
              </a:solidFill>
              <a:cs typeface="Calibri" panose="020F0502020204030204" pitchFamily="34" charset="0"/>
            </a:endParaRPr>
          </a:p>
          <a:p>
            <a:pPr algn="ctr"/>
            <a:endParaRPr lang="fr-FR" dirty="0">
              <a:solidFill>
                <a:srgbClr val="F79646">
                  <a:lumMod val="50000"/>
                </a:srgbClr>
              </a:solidFill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06345" y="2374073"/>
            <a:ext cx="1676400" cy="13802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79646">
                    <a:lumMod val="50000"/>
                  </a:srgbClr>
                </a:solidFill>
                <a:cs typeface="Calibri" panose="020F0502020204030204" pitchFamily="34" charset="0"/>
              </a:rPr>
              <a:t>Farmers</a:t>
            </a:r>
          </a:p>
          <a:p>
            <a:pPr algn="ctr"/>
            <a:endParaRPr lang="en-US" dirty="0" smtClean="0">
              <a:solidFill>
                <a:srgbClr val="F79646">
                  <a:lumMod val="50000"/>
                </a:srgbClr>
              </a:solidFill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rgbClr val="F79646">
                  <a:lumMod val="50000"/>
                </a:srgbClr>
              </a:solidFill>
              <a:cs typeface="Calibri" panose="020F0502020204030204" pitchFamily="34" charset="0"/>
            </a:endParaRPr>
          </a:p>
          <a:p>
            <a:pPr algn="ctr"/>
            <a:endParaRPr lang="en-US" dirty="0" smtClean="0">
              <a:solidFill>
                <a:srgbClr val="F79646">
                  <a:lumMod val="50000"/>
                </a:srgbClr>
              </a:solidFill>
              <a:cs typeface="Calibri" panose="020F0502020204030204" pitchFamily="34" charset="0"/>
            </a:endParaRPr>
          </a:p>
          <a:p>
            <a:pPr algn="ctr"/>
            <a:endParaRPr lang="fr-FR" dirty="0">
              <a:solidFill>
                <a:srgbClr val="F79646">
                  <a:lumMod val="50000"/>
                </a:srgbClr>
              </a:solidFill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15150" y="2362200"/>
            <a:ext cx="1676400" cy="1390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79646">
                    <a:lumMod val="50000"/>
                  </a:srgbClr>
                </a:solidFill>
                <a:cs typeface="Calibri" panose="020F0502020204030204" pitchFamily="34" charset="0"/>
              </a:rPr>
              <a:t>Financial institutions</a:t>
            </a:r>
          </a:p>
          <a:p>
            <a:pPr algn="ctr"/>
            <a:endParaRPr lang="en-US" dirty="0" smtClean="0">
              <a:solidFill>
                <a:srgbClr val="F79646">
                  <a:lumMod val="50000"/>
                </a:srgbClr>
              </a:solidFill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rgbClr val="F79646">
                  <a:lumMod val="50000"/>
                </a:srgbClr>
              </a:solidFill>
              <a:cs typeface="Calibri" panose="020F0502020204030204" pitchFamily="34" charset="0"/>
            </a:endParaRPr>
          </a:p>
          <a:p>
            <a:pPr algn="ctr"/>
            <a:endParaRPr lang="fr-FR" dirty="0">
              <a:solidFill>
                <a:srgbClr val="F79646">
                  <a:lumMod val="50000"/>
                </a:srgbClr>
              </a:solidFill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41" y="2971800"/>
            <a:ext cx="10001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583" y="3022533"/>
            <a:ext cx="44767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645" y="3052628"/>
            <a:ext cx="571498" cy="56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3949" y="3886200"/>
            <a:ext cx="17078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Contingent liabilities </a:t>
            </a:r>
            <a:r>
              <a:rPr lang="en-US" sz="1400" b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arising from agriculture shocks (post disaster assistance)</a:t>
            </a:r>
            <a:endParaRPr lang="fr-FR" sz="1400" b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28949" y="3887190"/>
            <a:ext cx="19817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Ex-post: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income</a:t>
            </a:r>
          </a:p>
          <a:p>
            <a:r>
              <a:rPr lang="en-US" sz="1400" u="sng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Ex-ante:</a:t>
            </a:r>
            <a:endParaRPr lang="en-US" sz="1400" b="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incentives to invest</a:t>
            </a:r>
            <a:r>
              <a:rPr lang="fr-FR" sz="1400" b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r-FR" sz="1400" b="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seeds</a:t>
            </a:r>
            <a:r>
              <a:rPr lang="fr-FR" sz="1400" b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1400" b="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fertilizers</a:t>
            </a:r>
            <a:endParaRPr lang="fr-FR" sz="1400" b="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access to credit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68638" y="3887190"/>
            <a:ext cx="17078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Ex-post: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Non-performing agriculture loans</a:t>
            </a:r>
          </a:p>
          <a:p>
            <a:r>
              <a:rPr lang="en-US" sz="1400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Ex-ante:</a:t>
            </a:r>
            <a:endParaRPr lang="en-US" sz="1400" b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Constraints to expansion of 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agriculture credit </a:t>
            </a:r>
            <a:r>
              <a:rPr lang="en-US" sz="1400" b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farmers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10747" y="2374073"/>
            <a:ext cx="1676400" cy="13802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79646">
                    <a:lumMod val="50000"/>
                  </a:srgbClr>
                </a:solidFill>
                <a:cs typeface="Calibri" panose="020F0502020204030204" pitchFamily="34" charset="0"/>
              </a:rPr>
              <a:t>Most vulnerable populations</a:t>
            </a:r>
          </a:p>
          <a:p>
            <a:pPr algn="ctr"/>
            <a:endParaRPr lang="en-US" dirty="0" smtClean="0">
              <a:solidFill>
                <a:srgbClr val="F79646">
                  <a:lumMod val="50000"/>
                </a:srgbClr>
              </a:solidFill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rgbClr val="F79646">
                  <a:lumMod val="50000"/>
                </a:srgbClr>
              </a:solidFill>
              <a:cs typeface="Calibri" panose="020F0502020204030204" pitchFamily="34" charset="0"/>
            </a:endParaRPr>
          </a:p>
          <a:p>
            <a:pPr algn="ctr"/>
            <a:endParaRPr lang="fr-FR" dirty="0">
              <a:solidFill>
                <a:srgbClr val="F79646">
                  <a:lumMod val="50000"/>
                </a:srgbClr>
              </a:solidFill>
              <a:cs typeface="Calibri" panose="020F0502020204030204" pitchFamily="34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645" y="3145508"/>
            <a:ext cx="540617" cy="51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502469" y="3887190"/>
            <a:ext cx="1707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 insecurity</a:t>
            </a:r>
            <a:endParaRPr lang="fr-FR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rot="10800000">
            <a:off x="3679412" y="1828800"/>
            <a:ext cx="1799821" cy="381000"/>
          </a:xfrm>
          <a:prstGeom prst="triangle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b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3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533400" y="0"/>
            <a:ext cx="967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tabLst>
                <a:tab pos="5880100" algn="l"/>
              </a:tabLst>
            </a:pPr>
            <a:r>
              <a:rPr lang="en-US" sz="2400" dirty="0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  <a:t>The </a:t>
            </a:r>
            <a:r>
              <a:rPr lang="en-US" sz="2400" dirty="0" smtClean="0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  <a:t>WBG has assisted the </a:t>
            </a:r>
            <a:r>
              <a:rPr lang="en-US" sz="2400" dirty="0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  <a:t>Government of India </a:t>
            </a:r>
            <a:r>
              <a:rPr lang="en-US" sz="2400" dirty="0" smtClean="0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  <a:t>in transforming the publicly </a:t>
            </a:r>
            <a:r>
              <a:rPr lang="en-US" sz="2400" dirty="0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  <a:t>implemented insurance program into a </a:t>
            </a:r>
            <a:r>
              <a:rPr lang="en-US" sz="2400" dirty="0" smtClean="0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  <a:t>PPP</a:t>
            </a:r>
            <a:r>
              <a:rPr lang="en-US" sz="2400" dirty="0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  <a:t/>
            </a:r>
            <a:br>
              <a:rPr lang="en-US" sz="2400" dirty="0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</a:br>
            <a:endParaRPr lang="en-US" sz="2400" dirty="0">
              <a:solidFill>
                <a:srgbClr val="1F497D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562" y="5713582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I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mproved 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fiscal management and increased farmer welfare</a:t>
            </a:r>
            <a:endParaRPr lang="fr-FR" sz="1800" b="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141787" y="2377953"/>
          <a:ext cx="2030413" cy="2788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0413"/>
              </a:tblGrid>
              <a:tr h="76922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itchFamily="2" charset="2"/>
                        <a:buNone/>
                      </a:pPr>
                      <a:endParaRPr lang="en-US" sz="1000" b="1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en-US" sz="1000" b="1" kern="1200" dirty="0" smtClean="0">
                          <a:latin typeface="Arial" pitchFamily="34" charset="0"/>
                          <a:cs typeface="Arial" pitchFamily="34" charset="0"/>
                        </a:rPr>
                        <a:t>Ex-ante financing arrangement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6180"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r>
                        <a:rPr lang="en-US" sz="1000" b="1" baseline="0" dirty="0" smtClean="0">
                          <a:latin typeface="Arial" pitchFamily="34" charset="0"/>
                          <a:cs typeface="Arial" pitchFamily="34" charset="0"/>
                        </a:rPr>
                        <a:t>Indices based on combination of CCEs, weather and remote sensing data</a:t>
                      </a:r>
                      <a:endParaRPr lang="en-US" sz="10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440">
                <a:tc>
                  <a:txBody>
                    <a:bodyPr/>
                    <a:lstStyle/>
                    <a:p>
                      <a:pPr marL="0" indent="0" algn="l">
                        <a:buFont typeface="Wingdings" pitchFamily="2" charset="2"/>
                        <a:buNone/>
                      </a:pPr>
                      <a:r>
                        <a:rPr lang="en-US" sz="1000" b="1" baseline="0" dirty="0" smtClean="0">
                          <a:latin typeface="Arial" pitchFamily="34" charset="0"/>
                          <a:cs typeface="Arial" pitchFamily="34" charset="0"/>
                        </a:rPr>
                        <a:t>Actuarial design </a:t>
                      </a:r>
                      <a:r>
                        <a:rPr lang="en-US" sz="1000" baseline="0" dirty="0" smtClean="0">
                          <a:latin typeface="Arial" pitchFamily="34" charset="0"/>
                          <a:cs typeface="Arial" pitchFamily="34" charset="0"/>
                        </a:rPr>
                        <a:t>and ratemaking covering longer historical time periods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9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Private </a:t>
                      </a:r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competes with public insurer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87187" y="4420145"/>
            <a:ext cx="3022763" cy="6309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14300" lvl="1" indent="-114300" algn="just">
              <a:spcBef>
                <a:spcPts val="300"/>
              </a:spcBef>
              <a:buFontTx/>
              <a:buChar char="•"/>
            </a:pPr>
            <a:endParaRPr lang="en-US" sz="1000" b="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14300" lvl="1" indent="-114300" algn="just">
              <a:spcBef>
                <a:spcPts val="300"/>
              </a:spcBef>
            </a:pPr>
            <a:endParaRPr lang="en-US" sz="1000" b="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14300" indent="-114300" algn="just">
              <a:spcBef>
                <a:spcPts val="300"/>
              </a:spcBef>
              <a:buFontTx/>
              <a:buChar char="•"/>
            </a:pPr>
            <a:endParaRPr lang="en-US" sz="1000" b="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812029" y="2454153"/>
          <a:ext cx="1921771" cy="27063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1771"/>
              </a:tblGrid>
              <a:tr h="609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itchFamily="2" charset="2"/>
                        <a:buNone/>
                      </a:pPr>
                      <a:endParaRPr lang="en-US" sz="1000" b="1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en-US" sz="1000" b="1" kern="1200" dirty="0" smtClean="0">
                          <a:latin typeface="Arial" pitchFamily="34" charset="0"/>
                          <a:cs typeface="Arial" pitchFamily="34" charset="0"/>
                        </a:rPr>
                        <a:t>Ex-post financing arrangement</a:t>
                      </a:r>
                    </a:p>
                    <a:p>
                      <a:pPr marL="0" indent="0" algn="l" defTabSz="914400" rtl="0" eaLnBrk="1" latinLnBrk="0" hangingPunct="1">
                        <a:buFont typeface="Wingdings" pitchFamily="2" charset="2"/>
                        <a:buNone/>
                      </a:pPr>
                      <a:endParaRPr lang="en-US" sz="1000" b="1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indent="0" algn="l">
                        <a:buFont typeface="Wingdings" pitchFamily="2" charset="2"/>
                        <a:buNone/>
                      </a:pPr>
                      <a:r>
                        <a:rPr lang="en-US" sz="1000" b="1" baseline="0" dirty="0" smtClean="0">
                          <a:latin typeface="Arial" pitchFamily="34" charset="0"/>
                          <a:cs typeface="Arial" pitchFamily="34" charset="0"/>
                        </a:rPr>
                        <a:t>Crop cutting experiments  (CCEs)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indent="0" algn="l">
                        <a:buFont typeface="Wingdings" pitchFamily="2" charset="2"/>
                        <a:buNone/>
                      </a:pPr>
                      <a:r>
                        <a:rPr lang="en-US" sz="1000" b="1" baseline="0" dirty="0" smtClean="0">
                          <a:latin typeface="Arial" pitchFamily="34" charset="0"/>
                          <a:cs typeface="Arial" pitchFamily="34" charset="0"/>
                        </a:rPr>
                        <a:t>Simple calculation </a:t>
                      </a:r>
                      <a:r>
                        <a:rPr lang="en-US" sz="1000" baseline="0" dirty="0" smtClean="0">
                          <a:latin typeface="Arial" pitchFamily="34" charset="0"/>
                          <a:cs typeface="Arial" pitchFamily="34" charset="0"/>
                        </a:rPr>
                        <a:t>of premiums not reflecting actual risk exposure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No private sector involvement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 bwMode="auto">
          <a:xfrm>
            <a:off x="462015" y="2539704"/>
            <a:ext cx="1228359" cy="4637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115888" algn="ctr"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Financing 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arrangement</a:t>
            </a:r>
            <a:endParaRPr lang="en-US" sz="11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33074" y="3673353"/>
            <a:ext cx="1242692" cy="4622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115888" algn="ctr"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Premiums </a:t>
            </a:r>
            <a:endParaRPr lang="en-US" sz="11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57084" y="3078097"/>
            <a:ext cx="1232355" cy="5349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115888" algn="ctr"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Claims settlement 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process</a:t>
            </a:r>
            <a:endParaRPr lang="en-US" sz="11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00619" y="2385129"/>
            <a:ext cx="342900" cy="3524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</a:pPr>
            <a:r>
              <a:rPr lang="fr-FR" sz="1050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285822" y="2966154"/>
            <a:ext cx="342900" cy="3524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115888">
              <a:spcBef>
                <a:spcPct val="50000"/>
              </a:spcBef>
            </a:pPr>
            <a:r>
              <a:rPr lang="fr-FR" sz="1050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431099" y="4254378"/>
            <a:ext cx="1242692" cy="6309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115888" algn="ctr"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Involvement of private 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sector</a:t>
            </a:r>
            <a:endParaRPr lang="en-US" sz="11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 rot="5400000">
            <a:off x="3763962" y="2728791"/>
            <a:ext cx="396876" cy="1524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b="0">
              <a:solidFill>
                <a:prstClr val="white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6324600" y="2440696"/>
          <a:ext cx="2514600" cy="2941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600"/>
              </a:tblGrid>
              <a:tr h="685800"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n-US" sz="1000" b="1" kern="1200" dirty="0" smtClean="0">
                          <a:latin typeface="Arial" pitchFamily="34" charset="0"/>
                          <a:cs typeface="Arial" pitchFamily="34" charset="0"/>
                        </a:rPr>
                        <a:t>Lower fiscal exposure</a:t>
                      </a:r>
                    </a:p>
                    <a:p>
                      <a:pPr marL="228600" indent="-228600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n-US" sz="1000" b="1" kern="1200" dirty="0" smtClean="0">
                          <a:latin typeface="Arial" pitchFamily="34" charset="0"/>
                          <a:cs typeface="Arial" pitchFamily="34" charset="0"/>
                        </a:rPr>
                        <a:t>More predictable</a:t>
                      </a:r>
                      <a:r>
                        <a:rPr lang="en-US" sz="1000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00" b="1" kern="1200" dirty="0" smtClean="0">
                          <a:latin typeface="Arial" pitchFamily="34" charset="0"/>
                          <a:cs typeface="Arial" pitchFamily="34" charset="0"/>
                        </a:rPr>
                        <a:t>budget </a:t>
                      </a:r>
                    </a:p>
                    <a:p>
                      <a:pPr marL="228600" indent="-228600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n-US" sz="1000" b="1" kern="1200" dirty="0" smtClean="0">
                          <a:latin typeface="Arial" pitchFamily="34" charset="0"/>
                          <a:cs typeface="Arial" pitchFamily="34" charset="0"/>
                        </a:rPr>
                        <a:t>Faster claims settlement</a:t>
                      </a:r>
                      <a:endParaRPr lang="en-US" sz="10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000" b="1" kern="1200" dirty="0" smtClean="0">
                          <a:latin typeface="Arial" pitchFamily="34" charset="0"/>
                          <a:cs typeface="Arial" pitchFamily="34" charset="0"/>
                        </a:rPr>
                        <a:t>Faster claims settlement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000" b="1" kern="1200" dirty="0" smtClean="0">
                          <a:latin typeface="Arial" pitchFamily="34" charset="0"/>
                          <a:cs typeface="Arial" pitchFamily="34" charset="0"/>
                        </a:rPr>
                        <a:t>Lower basis</a:t>
                      </a:r>
                      <a:r>
                        <a:rPr lang="en-US" sz="1000" b="1" kern="1200" baseline="0" dirty="0" smtClean="0">
                          <a:latin typeface="Arial" pitchFamily="34" charset="0"/>
                          <a:cs typeface="Arial" pitchFamily="34" charset="0"/>
                        </a:rPr>
                        <a:t> Risk</a:t>
                      </a:r>
                      <a:endParaRPr lang="en-US" sz="1000" b="1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US" sz="10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228600" indent="-228600" algn="l">
                        <a:buFont typeface="Wingdings" pitchFamily="2" charset="2"/>
                        <a:buChar char="Ø"/>
                      </a:pPr>
                      <a:r>
                        <a:rPr lang="en-US" sz="1000" b="1" baseline="0" dirty="0" smtClean="0">
                          <a:latin typeface="Arial" pitchFamily="34" charset="0"/>
                          <a:cs typeface="Arial" pitchFamily="34" charset="0"/>
                        </a:rPr>
                        <a:t>Lower adverse selection</a:t>
                      </a:r>
                    </a:p>
                    <a:p>
                      <a:pPr marL="228600" indent="-228600" algn="l">
                        <a:buFont typeface="Wingdings" pitchFamily="2" charset="2"/>
                        <a:buChar char="Ø"/>
                      </a:pPr>
                      <a:r>
                        <a:rPr lang="en-US" sz="1000" b="1" baseline="0" dirty="0" smtClean="0">
                          <a:latin typeface="Arial" pitchFamily="34" charset="0"/>
                          <a:cs typeface="Arial" pitchFamily="34" charset="0"/>
                        </a:rPr>
                        <a:t>Better risk-signaling</a:t>
                      </a:r>
                      <a:r>
                        <a:rPr lang="en-US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and </a:t>
                      </a:r>
                      <a:r>
                        <a:rPr lang="en-US" sz="1000" b="1" baseline="0" dirty="0" smtClean="0">
                          <a:latin typeface="Arial" pitchFamily="34" charset="0"/>
                          <a:cs typeface="Arial" pitchFamily="34" charset="0"/>
                        </a:rPr>
                        <a:t> incentives to adapt to climate change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9571"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n-US" sz="1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Enhanced</a:t>
                      </a:r>
                      <a:r>
                        <a:rPr lang="en-US" sz="1000" b="1" baseline="0" dirty="0" smtClean="0">
                          <a:latin typeface="Arial" pitchFamily="34" charset="0"/>
                          <a:cs typeface="Arial" pitchFamily="34" charset="0"/>
                        </a:rPr>
                        <a:t> efficiency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n-US" sz="10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n-US" sz="10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n-US" sz="10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n-US" sz="10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1752600" y="1692153"/>
            <a:ext cx="2057400" cy="76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cs typeface="Calibri" panose="020F0502020204030204" pitchFamily="34" charset="0"/>
              </a:rPr>
              <a:t>1999: Initial Public program (NAIS*)</a:t>
            </a:r>
            <a:endParaRPr lang="en-US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8601" y="1692153"/>
            <a:ext cx="2133599" cy="76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cs typeface="Calibri" panose="020F0502020204030204" pitchFamily="34" charset="0"/>
              </a:rPr>
              <a:t>2010: New PPP (mNAIS and WBCIS*)</a:t>
            </a:r>
            <a:endParaRPr lang="en-US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38898" y="1692153"/>
            <a:ext cx="2057400" cy="762000"/>
          </a:xfrm>
          <a:prstGeom prst="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B050"/>
                </a:solidFill>
                <a:cs typeface="Calibri" panose="020F0502020204030204" pitchFamily="34" charset="0"/>
              </a:rPr>
              <a:t>Benefits</a:t>
            </a:r>
          </a:p>
          <a:p>
            <a:pPr algn="ctr"/>
            <a:r>
              <a:rPr lang="en-US" sz="1200" dirty="0" smtClean="0">
                <a:solidFill>
                  <a:srgbClr val="00B050"/>
                </a:solidFill>
                <a:cs typeface="Calibri" panose="020F0502020204030204" pitchFamily="34" charset="0"/>
              </a:rPr>
              <a:t>25 </a:t>
            </a:r>
            <a:r>
              <a:rPr lang="en-US" sz="1200" dirty="0">
                <a:solidFill>
                  <a:srgbClr val="00B050"/>
                </a:solidFill>
                <a:cs typeface="Calibri" panose="020F0502020204030204" pitchFamily="34" charset="0"/>
              </a:rPr>
              <a:t>million </a:t>
            </a:r>
            <a:r>
              <a:rPr lang="en-US" sz="1200" dirty="0" smtClean="0">
                <a:solidFill>
                  <a:srgbClr val="00B050"/>
                </a:solidFill>
                <a:cs typeface="Calibri" panose="020F0502020204030204" pitchFamily="34" charset="0"/>
              </a:rPr>
              <a:t>farmers covered </a:t>
            </a:r>
            <a:endParaRPr lang="en-US" sz="1200" dirty="0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  <p:pic>
        <p:nvPicPr>
          <p:cNvPr id="21" name="Picture 20" descr="120px-Crystal_Clear_app_clea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3276478"/>
            <a:ext cx="244475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2" name="Picture 21" descr="120px-Crystal_Clear_app_clea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39" y="3978153"/>
            <a:ext cx="244475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3" name="Picture 22" descr="120px-Crystal_Clear_app_clea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39" y="4571878"/>
            <a:ext cx="244475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24" name="Isosceles Triangle 23"/>
          <p:cNvSpPr/>
          <p:nvPr/>
        </p:nvSpPr>
        <p:spPr>
          <a:xfrm rot="5400000">
            <a:off x="3763962" y="3338391"/>
            <a:ext cx="396876" cy="1524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b="0">
              <a:solidFill>
                <a:prstClr val="white"/>
              </a:solidFill>
            </a:endParaRPr>
          </a:p>
        </p:txBody>
      </p:sp>
      <p:sp>
        <p:nvSpPr>
          <p:cNvPr id="25" name="Isosceles Triangle 24"/>
          <p:cNvSpPr/>
          <p:nvPr/>
        </p:nvSpPr>
        <p:spPr>
          <a:xfrm rot="5400000">
            <a:off x="3763962" y="3947991"/>
            <a:ext cx="396876" cy="1524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b="0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 rot="5400000">
            <a:off x="3763963" y="4617915"/>
            <a:ext cx="396874" cy="1524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b="0">
              <a:solidFill>
                <a:prstClr val="white"/>
              </a:solidFill>
            </a:endParaRPr>
          </a:p>
        </p:txBody>
      </p:sp>
      <p:pic>
        <p:nvPicPr>
          <p:cNvPr id="27" name="Picture 26" descr="120px-Crystal_Clear_app_clea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564" y="2606553"/>
            <a:ext cx="244475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28" name="Oval 27"/>
          <p:cNvSpPr/>
          <p:nvPr/>
        </p:nvSpPr>
        <p:spPr bwMode="auto">
          <a:xfrm>
            <a:off x="304800" y="3520953"/>
            <a:ext cx="342900" cy="3524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115888">
              <a:spcBef>
                <a:spcPct val="50000"/>
              </a:spcBef>
            </a:pPr>
            <a:r>
              <a:rPr lang="en-US" sz="105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lang="fr-FR" sz="1050" dirty="0" smtClean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304800" y="4054353"/>
            <a:ext cx="342900" cy="3524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115888">
              <a:spcBef>
                <a:spcPct val="50000"/>
              </a:spcBef>
            </a:pPr>
            <a:r>
              <a:rPr lang="en-US" sz="1050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lang="fr-FR" sz="1050" dirty="0" smtClean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4904221"/>
            <a:ext cx="797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NAIS</a:t>
            </a:r>
            <a:r>
              <a:rPr lang="en-US" sz="9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900" b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</a:t>
            </a:r>
            <a:r>
              <a:rPr lang="en-US" sz="9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Agriculture Insurance Scheme </a:t>
            </a:r>
            <a:r>
              <a:rPr lang="fr-FR" sz="900" b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 </a:t>
            </a:r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mNAIS</a:t>
            </a:r>
            <a:r>
              <a:rPr lang="en-US" sz="900" b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Modified NAIS</a:t>
            </a:r>
            <a:endParaRPr lang="en-US" sz="900" b="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US" sz="900" b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WBCIS</a:t>
            </a:r>
            <a:r>
              <a:rPr lang="en-US" sz="900" b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Weather Based Crop Insurance Scheme</a:t>
            </a:r>
          </a:p>
        </p:txBody>
      </p:sp>
      <p:sp>
        <p:nvSpPr>
          <p:cNvPr id="31" name="Isosceles Triangle 30"/>
          <p:cNvSpPr/>
          <p:nvPr/>
        </p:nvSpPr>
        <p:spPr>
          <a:xfrm rot="5400000">
            <a:off x="525462" y="5781381"/>
            <a:ext cx="396876" cy="1524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b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92975" y="466210"/>
            <a:ext cx="1676400" cy="64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rgbClr val="FF0000"/>
                </a:solidFill>
                <a:cs typeface="Calibri" panose="020F0502020204030204" pitchFamily="34" charset="0"/>
              </a:rPr>
              <a:t>INDIA -30 years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009726" y="1159511"/>
            <a:ext cx="2242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</a:rPr>
              <a:t>20% of farming households are covered </a:t>
            </a:r>
          </a:p>
        </p:txBody>
      </p:sp>
    </p:spTree>
    <p:extLst>
      <p:ext uri="{BB962C8B-B14F-4D97-AF65-F5344CB8AC3E}">
        <p14:creationId xmlns:p14="http://schemas.microsoft.com/office/powerpoint/2010/main" val="179060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591468" y="2912918"/>
            <a:ext cx="3022763" cy="65402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14300" lvl="1" indent="-114300" algn="just">
              <a:spcBef>
                <a:spcPts val="300"/>
              </a:spcBef>
            </a:pP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marL="114300" lvl="1" indent="-114300" algn="just">
              <a:spcBef>
                <a:spcPts val="300"/>
              </a:spcBef>
              <a:buNone/>
            </a:pP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marL="114300" indent="-114300" algn="just">
              <a:spcBef>
                <a:spcPts val="300"/>
              </a:spcBef>
            </a:pP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" y="1411958"/>
            <a:ext cx="1142999" cy="117408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115888" algn="ctr"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The  Challenge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" y="4415169"/>
            <a:ext cx="1126857" cy="97294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115888" algn="ctr"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The Impact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0" y="2844256"/>
            <a:ext cx="1124675" cy="117225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115888" algn="ctr"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The Response</a:t>
            </a:r>
          </a:p>
        </p:txBody>
      </p:sp>
      <p:sp>
        <p:nvSpPr>
          <p:cNvPr id="13" name="Down Arrow 12"/>
          <p:cNvSpPr/>
          <p:nvPr/>
        </p:nvSpPr>
        <p:spPr bwMode="auto">
          <a:xfrm>
            <a:off x="467467" y="2586039"/>
            <a:ext cx="221010" cy="25821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467467" y="4016512"/>
            <a:ext cx="221010" cy="39865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166826" y="1380032"/>
            <a:ext cx="8046633" cy="4373821"/>
          </a:xfrm>
        </p:spPr>
        <p:txBody>
          <a:bodyPr>
            <a:normAutofit fontScale="55000" lnSpcReduction="20000"/>
          </a:bodyPr>
          <a:lstStyle/>
          <a:p>
            <a:r>
              <a:rPr lang="en-US" sz="3400" b="1" dirty="0"/>
              <a:t>High vulnerability </a:t>
            </a:r>
            <a:r>
              <a:rPr lang="en-US" sz="3400" dirty="0"/>
              <a:t>to extreme climatic </a:t>
            </a:r>
            <a:r>
              <a:rPr lang="en-US" sz="3400" dirty="0" smtClean="0"/>
              <a:t>conditions:</a:t>
            </a:r>
          </a:p>
          <a:p>
            <a:pPr lvl="1"/>
            <a:r>
              <a:rPr lang="en-US" sz="3000" dirty="0" smtClean="0"/>
              <a:t>30</a:t>
            </a:r>
            <a:r>
              <a:rPr lang="en-US" sz="3000" dirty="0"/>
              <a:t>% of the population are semi-nomadic herders and 33% </a:t>
            </a:r>
            <a:r>
              <a:rPr lang="en-US" sz="3000" dirty="0" smtClean="0"/>
              <a:t>below </a:t>
            </a:r>
            <a:r>
              <a:rPr lang="en-US" sz="3000" dirty="0"/>
              <a:t>the poverty line </a:t>
            </a:r>
          </a:p>
          <a:p>
            <a:r>
              <a:rPr lang="en-US" sz="3400" b="1" dirty="0"/>
              <a:t>Large fiscal </a:t>
            </a:r>
            <a:r>
              <a:rPr lang="en-US" sz="3400" b="1" dirty="0" smtClean="0"/>
              <a:t>burden </a:t>
            </a:r>
            <a:r>
              <a:rPr lang="en-US" sz="3400" dirty="0" smtClean="0"/>
              <a:t>for the Government as a result of livestock </a:t>
            </a:r>
            <a:r>
              <a:rPr lang="en-US" sz="3400" dirty="0"/>
              <a:t>mortality </a:t>
            </a:r>
            <a:r>
              <a:rPr lang="en-US" sz="3400" dirty="0" smtClean="0"/>
              <a:t>risk</a:t>
            </a:r>
          </a:p>
          <a:p>
            <a:r>
              <a:rPr lang="en-US" sz="3400" b="1" dirty="0" smtClean="0"/>
              <a:t>Low </a:t>
            </a:r>
            <a:r>
              <a:rPr lang="en-US" sz="3400" b="1" dirty="0"/>
              <a:t>access to credit </a:t>
            </a:r>
            <a:r>
              <a:rPr lang="en-US" sz="3400" dirty="0"/>
              <a:t>for </a:t>
            </a:r>
            <a:r>
              <a:rPr lang="en-US" sz="3400" dirty="0" smtClean="0"/>
              <a:t>herders</a:t>
            </a:r>
          </a:p>
          <a:p>
            <a:endParaRPr lang="en-US" sz="3400" dirty="0" smtClean="0"/>
          </a:p>
          <a:p>
            <a:r>
              <a:rPr lang="en-US" sz="3400" dirty="0" smtClean="0"/>
              <a:t>The </a:t>
            </a:r>
            <a:r>
              <a:rPr lang="en-US" sz="3400" dirty="0"/>
              <a:t>World Bank assisted the Government in </a:t>
            </a:r>
            <a:r>
              <a:rPr lang="en-US" sz="3400" b="1" dirty="0"/>
              <a:t>developing an ex-ante risk financing arrangement</a:t>
            </a:r>
            <a:r>
              <a:rPr lang="en-US" sz="3400" dirty="0"/>
              <a:t> that: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dirty="0"/>
              <a:t>Provides herders with </a:t>
            </a:r>
            <a:r>
              <a:rPr lang="en-US" sz="3000" b="1" dirty="0"/>
              <a:t>immediate liquidity </a:t>
            </a:r>
            <a:r>
              <a:rPr lang="en-US" sz="3000" dirty="0"/>
              <a:t>after a disaster;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dirty="0" smtClean="0"/>
              <a:t>Transfers </a:t>
            </a:r>
            <a:r>
              <a:rPr lang="en-US" sz="3000" dirty="0"/>
              <a:t>part of the government’s fiscal exposure to climatic risks to the international reinsurance </a:t>
            </a:r>
            <a:r>
              <a:rPr lang="en-US" sz="3000" dirty="0" smtClean="0"/>
              <a:t>market</a:t>
            </a:r>
          </a:p>
          <a:p>
            <a:endParaRPr lang="en-US" sz="3400" dirty="0" smtClean="0"/>
          </a:p>
          <a:p>
            <a:r>
              <a:rPr lang="en-US" sz="3400" b="1" dirty="0"/>
              <a:t>10-20% of herders insured </a:t>
            </a:r>
            <a:r>
              <a:rPr lang="en-US" sz="3400" dirty="0"/>
              <a:t>in target locations</a:t>
            </a:r>
          </a:p>
          <a:p>
            <a:r>
              <a:rPr lang="en-US" sz="3400" dirty="0"/>
              <a:t>Payouts amounting to </a:t>
            </a:r>
            <a:r>
              <a:rPr lang="en-US" sz="3400" b="1" dirty="0"/>
              <a:t>more than US$1.3 million were triggered </a:t>
            </a:r>
            <a:r>
              <a:rPr lang="en-US" sz="3400" dirty="0"/>
              <a:t>during the 2009-2010 season, when 22% of the country’s livestock died during the harsh winter.</a:t>
            </a:r>
          </a:p>
          <a:p>
            <a:endParaRPr lang="en-US" sz="3400" dirty="0"/>
          </a:p>
          <a:p>
            <a:endParaRPr lang="en-US" sz="3400" dirty="0"/>
          </a:p>
          <a:p>
            <a:endParaRPr lang="en-US" sz="34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-533400" y="-6726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tabLst>
                <a:tab pos="5880100" algn="l"/>
              </a:tabLst>
            </a:pPr>
            <a:r>
              <a:rPr lang="en-US" sz="2400" dirty="0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  <a:t>The </a:t>
            </a:r>
            <a:r>
              <a:rPr lang="en-US" sz="2400" dirty="0" smtClean="0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  <a:t>WBG has assisted the </a:t>
            </a:r>
            <a:r>
              <a:rPr lang="en-US" sz="2400" dirty="0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  <a:t>Government of </a:t>
            </a:r>
            <a:r>
              <a:rPr lang="en-US" sz="2400" dirty="0" smtClean="0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  <a:t>Mongolia in setting up a PPP in Livestock Insurance</a:t>
            </a:r>
            <a:endParaRPr lang="en-US" sz="2400" dirty="0">
              <a:solidFill>
                <a:srgbClr val="1F497D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92975" y="466210"/>
            <a:ext cx="1676400" cy="64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rgbClr val="FF0000"/>
                </a:solidFill>
                <a:cs typeface="Calibri" panose="020F0502020204030204" pitchFamily="34" charset="0"/>
              </a:rPr>
              <a:t>MONGOLIA-10 years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24210" y="1106610"/>
            <a:ext cx="136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16% 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</a:rPr>
              <a:t>of herders covered</a:t>
            </a:r>
          </a:p>
        </p:txBody>
      </p:sp>
    </p:spTree>
    <p:extLst>
      <p:ext uri="{BB962C8B-B14F-4D97-AF65-F5344CB8AC3E}">
        <p14:creationId xmlns:p14="http://schemas.microsoft.com/office/powerpoint/2010/main" val="2317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>
            <a:off x="92075" y="1692275"/>
            <a:ext cx="6096000" cy="990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prstClr val="white"/>
                </a:solidFill>
              </a:rPr>
              <a:t>Sustainable, scaled up agricultural insurance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grpSp>
        <p:nvGrpSpPr>
          <p:cNvPr id="19459" name="Group 14"/>
          <p:cNvGrpSpPr>
            <a:grpSpLocks/>
          </p:cNvGrpSpPr>
          <p:nvPr/>
        </p:nvGrpSpPr>
        <p:grpSpPr bwMode="auto">
          <a:xfrm>
            <a:off x="955675" y="2682875"/>
            <a:ext cx="4367213" cy="2362200"/>
            <a:chOff x="2450432" y="3352800"/>
            <a:chExt cx="4367463" cy="2362200"/>
          </a:xfrm>
        </p:grpSpPr>
        <p:sp>
          <p:nvSpPr>
            <p:cNvPr id="8" name="Rounded Rectangle 7"/>
            <p:cNvSpPr/>
            <p:nvPr/>
          </p:nvSpPr>
          <p:spPr>
            <a:xfrm>
              <a:off x="2450432" y="3352800"/>
              <a:ext cx="1928923" cy="1905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888972" y="3352800"/>
              <a:ext cx="1928923" cy="1905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683808" y="3543300"/>
              <a:ext cx="1462171" cy="1981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dirty="0">
                  <a:solidFill>
                    <a:prstClr val="white"/>
                  </a:solidFill>
                </a:rPr>
                <a:t>Public sector innovation and action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122348" y="3543300"/>
              <a:ext cx="1462171" cy="1981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dirty="0">
                  <a:solidFill>
                    <a:prstClr val="white"/>
                  </a:solidFill>
                </a:rPr>
                <a:t>Private sector innovation and action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450432" y="5524500"/>
              <a:ext cx="1928923" cy="1905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888972" y="5524500"/>
              <a:ext cx="1928923" cy="1905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</p:grpSp>
      <p:sp>
        <p:nvSpPr>
          <p:cNvPr id="14" name="Trapezoid 13"/>
          <p:cNvSpPr/>
          <p:nvPr/>
        </p:nvSpPr>
        <p:spPr>
          <a:xfrm>
            <a:off x="320675" y="5045075"/>
            <a:ext cx="5638800" cy="5334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prstClr val="white"/>
                </a:solidFill>
              </a:rPr>
              <a:t>Agricultural risk assessment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304800" y="0"/>
            <a:ext cx="8534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500" dirty="0" smtClean="0">
                <a:solidFill>
                  <a:srgbClr val="1F497D"/>
                </a:solidFill>
                <a:latin typeface="Calibri"/>
              </a:rPr>
              <a:t>Agricultural insurance programs </a:t>
            </a:r>
            <a:r>
              <a:rPr lang="en-US" altLang="en-US" sz="2500" dirty="0">
                <a:solidFill>
                  <a:srgbClr val="1F497D"/>
                </a:solidFill>
                <a:latin typeface="Calibri"/>
              </a:rPr>
              <a:t>that have scaled up build on strong public and private sectors</a:t>
            </a:r>
          </a:p>
        </p:txBody>
      </p:sp>
      <p:sp>
        <p:nvSpPr>
          <p:cNvPr id="18" name="Segnaposto contenuto 3"/>
          <p:cNvSpPr>
            <a:spLocks noGrp="1"/>
          </p:cNvSpPr>
          <p:nvPr>
            <p:ph sz="half" idx="4294967295"/>
          </p:nvPr>
        </p:nvSpPr>
        <p:spPr>
          <a:xfrm>
            <a:off x="6562725" y="1417638"/>
            <a:ext cx="2336800" cy="22621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it-IT" sz="2000" u="sng" dirty="0" err="1" smtClean="0"/>
              <a:t>Typical</a:t>
            </a:r>
            <a:r>
              <a:rPr lang="it-IT" sz="2000" u="sng" dirty="0" smtClean="0"/>
              <a:t> </a:t>
            </a:r>
            <a:r>
              <a:rPr lang="it-IT" sz="2000" u="sng" dirty="0" err="1" smtClean="0"/>
              <a:t>examples</a:t>
            </a:r>
            <a:r>
              <a:rPr lang="it-IT" sz="2000" dirty="0" smtClean="0"/>
              <a:t>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 smtClean="0"/>
              <a:t>India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 smtClean="0"/>
              <a:t>Mongolia</a:t>
            </a:r>
          </a:p>
        </p:txBody>
      </p:sp>
      <p:sp>
        <p:nvSpPr>
          <p:cNvPr id="19463" name="Segnaposto contenuto 3"/>
          <p:cNvSpPr>
            <a:spLocks noGrp="1"/>
          </p:cNvSpPr>
          <p:nvPr>
            <p:ph sz="half" idx="4294967295"/>
          </p:nvPr>
        </p:nvSpPr>
        <p:spPr>
          <a:xfrm>
            <a:off x="6653213" y="4181475"/>
            <a:ext cx="2338387" cy="2260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it-IT" altLang="en-US" sz="2000" dirty="0" smtClean="0"/>
              <a:t>On a global basis, only 7% of transaction volume is purely private</a:t>
            </a:r>
          </a:p>
        </p:txBody>
      </p:sp>
    </p:spTree>
    <p:extLst>
      <p:ext uri="{BB962C8B-B14F-4D97-AF65-F5344CB8AC3E}">
        <p14:creationId xmlns:p14="http://schemas.microsoft.com/office/powerpoint/2010/main" val="338413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itle 1"/>
          <p:cNvSpPr txBox="1">
            <a:spLocks/>
          </p:cNvSpPr>
          <p:nvPr/>
        </p:nvSpPr>
        <p:spPr bwMode="auto">
          <a:xfrm>
            <a:off x="228600" y="0"/>
            <a:ext cx="88392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Governments can support agriculture insurance through a variety of interventions</a:t>
            </a:r>
            <a:endParaRPr lang="en-US" altLang="en-US" sz="2400" dirty="0">
              <a:solidFill>
                <a:srgbClr val="1F497D"/>
              </a:solidFill>
              <a:latin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78702" y="1023836"/>
            <a:ext cx="7924800" cy="4762502"/>
            <a:chOff x="381000" y="533401"/>
            <a:chExt cx="8534400" cy="5714999"/>
          </a:xfrm>
        </p:grpSpPr>
        <p:sp>
          <p:nvSpPr>
            <p:cNvPr id="16" name="Rounded Rectangle 15"/>
            <p:cNvSpPr/>
            <p:nvPr/>
          </p:nvSpPr>
          <p:spPr>
            <a:xfrm>
              <a:off x="1524000" y="1485898"/>
              <a:ext cx="6019800" cy="308610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/>
              <a:endParaRPr lang="en-US" sz="1800" b="0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17" name="Content Placeholder 3"/>
            <p:cNvGraphicFramePr>
              <a:graphicFrameLocks/>
            </p:cNvGraphicFramePr>
            <p:nvPr>
              <p:extLst/>
            </p:nvPr>
          </p:nvGraphicFramePr>
          <p:xfrm>
            <a:off x="381000" y="533401"/>
            <a:ext cx="8534400" cy="23621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9" name="Content Placeholder 3"/>
            <p:cNvGraphicFramePr>
              <a:graphicFrameLocks/>
            </p:cNvGraphicFramePr>
            <p:nvPr>
              <p:extLst/>
            </p:nvPr>
          </p:nvGraphicFramePr>
          <p:xfrm>
            <a:off x="2019300" y="4296063"/>
            <a:ext cx="5029200" cy="19523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20" name="Content Placeholder 3"/>
            <p:cNvGraphicFramePr>
              <a:graphicFrameLocks/>
            </p:cNvGraphicFramePr>
            <p:nvPr>
              <p:extLst/>
            </p:nvPr>
          </p:nvGraphicFramePr>
          <p:xfrm>
            <a:off x="2438400" y="3276601"/>
            <a:ext cx="4267200" cy="60960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cxnSp>
          <p:nvCxnSpPr>
            <p:cNvPr id="21" name="Straight Arrow Connector 20"/>
            <p:cNvCxnSpPr/>
            <p:nvPr/>
          </p:nvCxnSpPr>
          <p:spPr>
            <a:xfrm flipV="1">
              <a:off x="2667000" y="2971800"/>
              <a:ext cx="0" cy="2286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4648200" y="2971800"/>
              <a:ext cx="0" cy="2286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6553200" y="2971800"/>
              <a:ext cx="0" cy="2286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553200" y="3962400"/>
              <a:ext cx="0" cy="2286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667000" y="3962400"/>
              <a:ext cx="0" cy="2286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958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547" y="15269"/>
            <a:ext cx="852985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Senegal Case Study: PPP at work…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3899" y="859809"/>
            <a:ext cx="8502555" cy="5308979"/>
          </a:xfrm>
        </p:spPr>
        <p:txBody>
          <a:bodyPr/>
          <a:lstStyle/>
          <a:p>
            <a:r>
              <a:rPr lang="en-US" sz="2400" b="1" dirty="0" smtClean="0"/>
              <a:t>Agricultural Insurance program implementation  supported by several public entities: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100" dirty="0" smtClean="0"/>
              <a:t>Ministry of Finance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100" dirty="0" smtClean="0"/>
              <a:t>Insurance regulatory agency - DA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100" dirty="0" smtClean="0"/>
              <a:t>National meteorological service - ANACIM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100" dirty="0" smtClean="0"/>
              <a:t>MOFA and its statistical, research and extension departments</a:t>
            </a:r>
          </a:p>
          <a:p>
            <a:r>
              <a:rPr lang="en-US" sz="2400" b="1" dirty="0" smtClean="0"/>
              <a:t>Areas of  support  by the </a:t>
            </a:r>
            <a:r>
              <a:rPr lang="en-US" sz="2400" b="1" dirty="0" err="1" smtClean="0"/>
              <a:t>GoS</a:t>
            </a:r>
            <a:endParaRPr lang="en-US" sz="2400" b="1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100" dirty="0" smtClean="0"/>
              <a:t>Provide an enabling environment, government policy, legislation and regulation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100" b="1" dirty="0" smtClean="0">
                <a:solidFill>
                  <a:srgbClr val="C00000"/>
                </a:solidFill>
              </a:rPr>
              <a:t>Agricultural insurance underwriting delivered through a sound PPP principle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100" dirty="0" smtClean="0"/>
              <a:t>Data and services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100" dirty="0" smtClean="0"/>
              <a:t>Long term investments in agricultural development with safety net programs hosted by the national agricultural bank – CNCAS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100" dirty="0" smtClean="0"/>
              <a:t>Financial strength with  premium subsidies and tax exemption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AEFE5-3A4E-4530-85A9-8708E8B03E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5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7608" y="239243"/>
            <a:ext cx="8923141" cy="46181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In Senegal, support to data, outreach, and product design has allowed index insurance to achieve significant results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347608" y="789823"/>
            <a:ext cx="8796392" cy="105724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400" b="0" dirty="0">
              <a:solidFill>
                <a:srgbClr val="002345"/>
              </a:solidFill>
            </a:endParaRPr>
          </a:p>
        </p:txBody>
      </p:sp>
      <p:sp>
        <p:nvSpPr>
          <p:cNvPr id="20" name="Rectangle 63"/>
          <p:cNvSpPr>
            <a:spLocks noChangeArrowheads="1"/>
          </p:cNvSpPr>
          <p:nvPr/>
        </p:nvSpPr>
        <p:spPr bwMode="auto">
          <a:xfrm>
            <a:off x="6713538" y="776808"/>
            <a:ext cx="2430462" cy="116614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/>
          <a:lstStyle/>
          <a:p>
            <a:pPr marL="115888" indent="-115888" defTabSz="457200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077" y="5913115"/>
            <a:ext cx="1783533" cy="49794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Rectangle 11"/>
          <p:cNvSpPr/>
          <p:nvPr/>
        </p:nvSpPr>
        <p:spPr bwMode="auto">
          <a:xfrm>
            <a:off x="6705600" y="1828801"/>
            <a:ext cx="1828800" cy="2743199"/>
          </a:xfrm>
          <a:prstGeom prst="rect">
            <a:avLst/>
          </a:prstGeom>
          <a:solidFill>
            <a:srgbClr val="EDF3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90801" y="1828801"/>
            <a:ext cx="1828800" cy="2743199"/>
          </a:xfrm>
          <a:prstGeom prst="rect">
            <a:avLst/>
          </a:prstGeom>
          <a:solidFill>
            <a:srgbClr val="EDF3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834075" y="2971800"/>
            <a:ext cx="1571847" cy="104908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Increased</a:t>
            </a:r>
            <a:r>
              <a:rPr kumimoji="0" lang="en-US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 production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743200" y="3200400"/>
            <a:ext cx="1552575" cy="64241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Increased</a:t>
            </a:r>
            <a:r>
              <a:rPr kumimoji="0" lang="en-US" sz="13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 productivity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724400" y="3200400"/>
            <a:ext cx="1476375" cy="64241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Increased</a:t>
            </a:r>
            <a:r>
              <a:rPr kumimoji="0" lang="en-US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 seed stock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0153" y="4022725"/>
            <a:ext cx="17242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Increased food security</a:t>
            </a:r>
            <a:endParaRPr lang="en-US" sz="13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3984248"/>
            <a:ext cx="152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B050"/>
                </a:solidFill>
                <a:latin typeface="Calibri" panose="020F0502020204030204" pitchFamily="34" charset="0"/>
              </a:rPr>
              <a:t>Increased </a:t>
            </a:r>
            <a:r>
              <a:rPr lang="en-US" sz="13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agriculture productivity</a:t>
            </a:r>
            <a:endParaRPr lang="en-US" sz="1300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endParaRPr lang="en-US" sz="13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200" y="18288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Groundnut seed producers</a:t>
            </a:r>
            <a:endParaRPr lang="en-US" sz="1600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Picture 20" descr="120px-Crystal_Clear_app_clea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98925"/>
            <a:ext cx="244475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2" name="Picture 21" descr="120px-Crystal_Clear_app_clea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4327525"/>
            <a:ext cx="244475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cxnSp>
        <p:nvCxnSpPr>
          <p:cNvPr id="23" name="Straight Arrow Connector 22"/>
          <p:cNvCxnSpPr>
            <a:stCxn id="15" idx="3"/>
            <a:endCxn id="16" idx="1"/>
          </p:cNvCxnSpPr>
          <p:nvPr/>
        </p:nvCxnSpPr>
        <p:spPr>
          <a:xfrm>
            <a:off x="4295775" y="3521609"/>
            <a:ext cx="42862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 bwMode="auto">
          <a:xfrm>
            <a:off x="2743200" y="2405582"/>
            <a:ext cx="1552575" cy="64241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Access</a:t>
            </a:r>
            <a:r>
              <a:rPr kumimoji="0" lang="en-US" sz="13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 to credit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85800" y="2405582"/>
            <a:ext cx="1476375" cy="64241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Agriculture</a:t>
            </a:r>
            <a:r>
              <a:rPr kumimoji="0" lang="en-US" sz="13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 insurance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238099" y="3521609"/>
            <a:ext cx="59597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5" idx="3"/>
            <a:endCxn id="24" idx="1"/>
          </p:cNvCxnSpPr>
          <p:nvPr/>
        </p:nvCxnSpPr>
        <p:spPr>
          <a:xfrm>
            <a:off x="2162175" y="2726791"/>
            <a:ext cx="58102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2"/>
            <a:endCxn id="15" idx="0"/>
          </p:cNvCxnSpPr>
          <p:nvPr/>
        </p:nvCxnSpPr>
        <p:spPr>
          <a:xfrm>
            <a:off x="3519488" y="3048000"/>
            <a:ext cx="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5" idx="3"/>
            <a:endCxn id="15" idx="1"/>
          </p:cNvCxnSpPr>
          <p:nvPr/>
        </p:nvCxnSpPr>
        <p:spPr>
          <a:xfrm>
            <a:off x="2162175" y="2726791"/>
            <a:ext cx="581025" cy="7948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57999" y="1752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Groundnut producers</a:t>
            </a:r>
            <a:endParaRPr lang="en-US" sz="1600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85800" y="4800600"/>
            <a:ext cx="1476375" cy="72918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1300" b="1" dirty="0" smtClean="0">
                <a:latin typeface="Calibri" panose="020F0502020204030204" pitchFamily="34" charset="0"/>
                <a:cs typeface="Times New Roman" pitchFamily="18" charset="0"/>
              </a:rPr>
              <a:t>Insurance coverage after 3 years of pilot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01314" y="4724400"/>
            <a:ext cx="2023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13% </a:t>
            </a:r>
            <a:r>
              <a:rPr lang="en-US" sz="1400" b="1" i="1" dirty="0" smtClean="0">
                <a:latin typeface="Calibri Light" panose="020F0302020204030204" pitchFamily="34" charset="0"/>
              </a:rPr>
              <a:t>of groundnut seed producers are covered</a:t>
            </a:r>
            <a:endParaRPr lang="en-US" sz="1400" b="1" i="1" dirty="0">
              <a:latin typeface="Calibri Light" panose="020F030202020403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5400000">
            <a:off x="-150563" y="5027363"/>
            <a:ext cx="1063126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669076" y="5235161"/>
            <a:ext cx="2023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  <a:latin typeface="Calibri Light" panose="020F0302020204030204" pitchFamily="34" charset="0"/>
              </a:rPr>
              <a:t>5</a:t>
            </a:r>
            <a:r>
              <a:rPr lang="en-US" sz="1400" b="1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% </a:t>
            </a:r>
            <a:r>
              <a:rPr lang="en-US" sz="1400" b="1" i="1" dirty="0" smtClean="0">
                <a:latin typeface="Calibri Light" panose="020F0302020204030204" pitchFamily="34" charset="0"/>
              </a:rPr>
              <a:t>of rural households in the pilot site are covered</a:t>
            </a:r>
            <a:endParaRPr lang="en-US" sz="1400" b="1" i="1" dirty="0">
              <a:latin typeface="Calibri Light" panose="020F03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08455" y="4757219"/>
            <a:ext cx="2023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Calibri Light" panose="020F0302020204030204" pitchFamily="34" charset="0"/>
              </a:rPr>
              <a:t>Indirect impact on more than </a:t>
            </a:r>
            <a:r>
              <a:rPr lang="en-US" sz="1400" b="1" i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500,000 rural households </a:t>
            </a:r>
            <a:r>
              <a:rPr lang="en-US" sz="1400" b="1" i="1" dirty="0" smtClean="0">
                <a:latin typeface="Calibri Light" panose="020F0302020204030204" pitchFamily="34" charset="0"/>
              </a:rPr>
              <a:t>producing groundnut</a:t>
            </a:r>
            <a:endParaRPr lang="en-US" sz="1400" b="1" i="1" dirty="0">
              <a:latin typeface="Calibri Light" panose="020F03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09453" y="529591"/>
            <a:ext cx="1676400" cy="64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rgbClr val="FF0000"/>
                </a:solidFill>
                <a:cs typeface="Calibri" panose="020F0502020204030204" pitchFamily="34" charset="0"/>
              </a:rPr>
              <a:t>SENEGAL-3 years</a:t>
            </a:r>
          </a:p>
        </p:txBody>
      </p:sp>
    </p:spTree>
    <p:extLst>
      <p:ext uri="{BB962C8B-B14F-4D97-AF65-F5344CB8AC3E}">
        <p14:creationId xmlns:p14="http://schemas.microsoft.com/office/powerpoint/2010/main" val="20318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C Fixed Logo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ontact Slid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ivider Option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IFC Fixed Logo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WBG Slide">
  <a:themeElements>
    <a:clrScheme name="Benutzerdefiniert 53">
      <a:dk1>
        <a:sysClr val="windowText" lastClr="000000"/>
      </a:dk1>
      <a:lt1>
        <a:sysClr val="window" lastClr="FFFFFF"/>
      </a:lt1>
      <a:dk2>
        <a:srgbClr val="002345"/>
      </a:dk2>
      <a:lt2>
        <a:srgbClr val="FFFFFF"/>
      </a:lt2>
      <a:accent1>
        <a:srgbClr val="002345"/>
      </a:accent1>
      <a:accent2>
        <a:srgbClr val="00ADE4"/>
      </a:accent2>
      <a:accent3>
        <a:srgbClr val="FF6600"/>
      </a:accent3>
      <a:accent4>
        <a:srgbClr val="31859C"/>
      </a:accent4>
      <a:accent5>
        <a:srgbClr val="660066"/>
      </a:accent5>
      <a:accent6>
        <a:srgbClr val="BEDA00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genda Slid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Page Interior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ingle Area Interior Option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wo Area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Highlight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omb Ston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hart 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IFC Fixed Logo</Template>
  <TotalTime>3911</TotalTime>
  <Words>1155</Words>
  <Application>Microsoft Office PowerPoint</Application>
  <PresentationFormat>On-screen Show (4:3)</PresentationFormat>
  <Paragraphs>224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12</vt:i4>
      </vt:variant>
    </vt:vector>
  </HeadingPairs>
  <TitlesOfParts>
    <vt:vector size="36" baseType="lpstr">
      <vt:lpstr>ＭＳ Ｐゴシック</vt:lpstr>
      <vt:lpstr>Andes ExtraLight</vt:lpstr>
      <vt:lpstr>Arial</vt:lpstr>
      <vt:lpstr>Arial Bold</vt:lpstr>
      <vt:lpstr>Calibri</vt:lpstr>
      <vt:lpstr>Calibri Light</vt:lpstr>
      <vt:lpstr>Georgia</vt:lpstr>
      <vt:lpstr>Times New Roman</vt:lpstr>
      <vt:lpstr>Trebuchet MS</vt:lpstr>
      <vt:lpstr>Wingdings</vt:lpstr>
      <vt:lpstr>IFC Fixed Logo</vt:lpstr>
      <vt:lpstr>Agenda Slide</vt:lpstr>
      <vt:lpstr>Full Page Interior</vt:lpstr>
      <vt:lpstr>Single Area Interior Options</vt:lpstr>
      <vt:lpstr>Two Area Slides</vt:lpstr>
      <vt:lpstr>Highlight Slides</vt:lpstr>
      <vt:lpstr>Tomb Stone</vt:lpstr>
      <vt:lpstr>Photo Slides</vt:lpstr>
      <vt:lpstr>Chart </vt:lpstr>
      <vt:lpstr>Contact Slide</vt:lpstr>
      <vt:lpstr>Divider Options</vt:lpstr>
      <vt:lpstr>1_IFC Fixed Logo</vt:lpstr>
      <vt:lpstr>WBG Slide</vt:lpstr>
      <vt:lpstr>Office Theme</vt:lpstr>
      <vt:lpstr>World Bank work with Governments in Agriculture Index Insurance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Senegal Case Study: PPP at work…</vt:lpstr>
      <vt:lpstr>In Senegal, support to data, outreach, and product design has allowed index insurance to achieve significant results</vt:lpstr>
      <vt:lpstr>Regulatory Framework development: GIIF support yielded major milestones in Africa</vt:lpstr>
      <vt:lpstr>PowerPoint Presentation</vt:lpstr>
      <vt:lpstr>PowerPoint Presentation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pbogachevych</dc:creator>
  <cp:lastModifiedBy>Selin Konrat</cp:lastModifiedBy>
  <cp:revision>518</cp:revision>
  <cp:lastPrinted>2014-06-13T17:21:24Z</cp:lastPrinted>
  <dcterms:created xsi:type="dcterms:W3CDTF">2014-08-08T18:45:38Z</dcterms:created>
  <dcterms:modified xsi:type="dcterms:W3CDTF">2015-09-11T08:00:41Z</dcterms:modified>
</cp:coreProperties>
</file>