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94" r:id="rId2"/>
    <p:sldId id="427" r:id="rId3"/>
    <p:sldId id="441" r:id="rId4"/>
    <p:sldId id="429" r:id="rId5"/>
    <p:sldId id="430" r:id="rId6"/>
    <p:sldId id="438" r:id="rId7"/>
    <p:sldId id="428" r:id="rId8"/>
    <p:sldId id="440" r:id="rId9"/>
    <p:sldId id="439" r:id="rId10"/>
    <p:sldId id="433" r:id="rId11"/>
    <p:sldId id="451" r:id="rId12"/>
    <p:sldId id="449" r:id="rId13"/>
    <p:sldId id="452" r:id="rId14"/>
    <p:sldId id="448" r:id="rId15"/>
    <p:sldId id="450" r:id="rId16"/>
    <p:sldId id="443" r:id="rId17"/>
    <p:sldId id="447" r:id="rId18"/>
    <p:sldId id="453" r:id="rId19"/>
    <p:sldId id="454" r:id="rId20"/>
    <p:sldId id="445" r:id="rId21"/>
    <p:sldId id="446" r:id="rId22"/>
    <p:sldId id="424"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B4F894-B95D-463A-BFF1-031E640F2395}">
          <p14:sldIdLst>
            <p14:sldId id="394"/>
            <p14:sldId id="427"/>
            <p14:sldId id="441"/>
            <p14:sldId id="429"/>
            <p14:sldId id="430"/>
            <p14:sldId id="438"/>
            <p14:sldId id="428"/>
            <p14:sldId id="440"/>
            <p14:sldId id="439"/>
            <p14:sldId id="433"/>
            <p14:sldId id="451"/>
            <p14:sldId id="449"/>
            <p14:sldId id="452"/>
            <p14:sldId id="448"/>
            <p14:sldId id="450"/>
            <p14:sldId id="443"/>
            <p14:sldId id="447"/>
            <p14:sldId id="453"/>
            <p14:sldId id="454"/>
            <p14:sldId id="445"/>
            <p14:sldId id="446"/>
            <p14:sldId id="4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FB39D"/>
    <a:srgbClr val="BFBFB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94" autoAdjust="0"/>
  </p:normalViewPr>
  <p:slideViewPr>
    <p:cSldViewPr>
      <p:cViewPr varScale="1">
        <p:scale>
          <a:sx n="97" d="100"/>
          <a:sy n="97" d="100"/>
        </p:scale>
        <p:origin x="384" y="78"/>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E3CA8-BE63-4B9A-B767-21A704E3CD5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82DDD2C-B05C-4551-8659-554B16899EDF}">
      <dgm:prSet phldrT="[Text]"/>
      <dgm:spPr/>
      <dgm:t>
        <a:bodyPr/>
        <a:lstStyle/>
        <a:p>
          <a:r>
            <a:rPr lang="en-GB" noProof="0" dirty="0" smtClean="0"/>
            <a:t>NWK’s shed managers are trained by RS (8-10 sheds by zone)</a:t>
          </a:r>
          <a:endParaRPr lang="en-GB" noProof="0" dirty="0"/>
        </a:p>
      </dgm:t>
    </dgm:pt>
    <dgm:pt modelId="{C382F564-834B-44B4-9B10-41F2D165E414}" type="parTrans" cxnId="{3F6DE590-FF11-461E-9568-29A65EB8AD75}">
      <dgm:prSet/>
      <dgm:spPr/>
      <dgm:t>
        <a:bodyPr/>
        <a:lstStyle/>
        <a:p>
          <a:endParaRPr lang="en-GB"/>
        </a:p>
      </dgm:t>
    </dgm:pt>
    <dgm:pt modelId="{C85A9AC5-B8C1-48F4-811D-5E9D0E9CC3B5}" type="sibTrans" cxnId="{3F6DE590-FF11-461E-9568-29A65EB8AD75}">
      <dgm:prSet/>
      <dgm:spPr/>
      <dgm:t>
        <a:bodyPr/>
        <a:lstStyle/>
        <a:p>
          <a:endParaRPr lang="en-GB"/>
        </a:p>
      </dgm:t>
    </dgm:pt>
    <dgm:pt modelId="{7721499D-4D4B-4C15-BA53-0D98183538BC}">
      <dgm:prSet phldrT="[Text]"/>
      <dgm:spPr/>
      <dgm:t>
        <a:bodyPr/>
        <a:lstStyle/>
        <a:p>
          <a:r>
            <a:rPr lang="en-GB" noProof="0" dirty="0" smtClean="0"/>
            <a:t>Shed managers train their ‘distributors’ (lead farmers; ~20 per shed)</a:t>
          </a:r>
          <a:endParaRPr lang="en-GB" noProof="0" dirty="0"/>
        </a:p>
      </dgm:t>
    </dgm:pt>
    <dgm:pt modelId="{00E39489-A039-4E1A-BC4E-A6684FB64792}" type="parTrans" cxnId="{6190E4E0-D99D-40E2-BF6F-740304FDA6BF}">
      <dgm:prSet/>
      <dgm:spPr/>
      <dgm:t>
        <a:bodyPr/>
        <a:lstStyle/>
        <a:p>
          <a:endParaRPr lang="en-GB"/>
        </a:p>
      </dgm:t>
    </dgm:pt>
    <dgm:pt modelId="{5E25FDB2-3A53-4228-88F8-F5D237B14A19}" type="sibTrans" cxnId="{6190E4E0-D99D-40E2-BF6F-740304FDA6BF}">
      <dgm:prSet/>
      <dgm:spPr/>
      <dgm:t>
        <a:bodyPr/>
        <a:lstStyle/>
        <a:p>
          <a:endParaRPr lang="en-GB"/>
        </a:p>
      </dgm:t>
    </dgm:pt>
    <dgm:pt modelId="{C90150EC-8368-4B06-98D2-DA3DB781920E}">
      <dgm:prSet phldrT="[Text]"/>
      <dgm:spPr/>
      <dgm:t>
        <a:bodyPr/>
        <a:lstStyle/>
        <a:p>
          <a:r>
            <a:rPr lang="en-GB" noProof="0" dirty="0" smtClean="0"/>
            <a:t>‘Distributors’ with help from shed managers promote the product during pre-planting ~1-hour meetings (few big per shed and many small)</a:t>
          </a:r>
          <a:endParaRPr lang="en-GB" noProof="0" dirty="0"/>
        </a:p>
      </dgm:t>
    </dgm:pt>
    <dgm:pt modelId="{D2455A99-6EA9-46AB-B293-DE5D7C746262}" type="parTrans" cxnId="{AF5A8F8D-A508-4C8C-B858-1D4D31B587F6}">
      <dgm:prSet/>
      <dgm:spPr/>
      <dgm:t>
        <a:bodyPr/>
        <a:lstStyle/>
        <a:p>
          <a:endParaRPr lang="en-GB"/>
        </a:p>
      </dgm:t>
    </dgm:pt>
    <dgm:pt modelId="{31715A3B-6EF7-4070-9B48-5574B56A0FD1}" type="sibTrans" cxnId="{AF5A8F8D-A508-4C8C-B858-1D4D31B587F6}">
      <dgm:prSet/>
      <dgm:spPr/>
      <dgm:t>
        <a:bodyPr/>
        <a:lstStyle/>
        <a:p>
          <a:endParaRPr lang="en-GB"/>
        </a:p>
      </dgm:t>
    </dgm:pt>
    <dgm:pt modelId="{48081E26-B3BA-45AF-A26F-DAA560214655}">
      <dgm:prSet phldrT="[Text]"/>
      <dgm:spPr/>
      <dgm:t>
        <a:bodyPr/>
        <a:lstStyle/>
        <a:p>
          <a:r>
            <a:rPr lang="en-GB" noProof="0" dirty="0" err="1" smtClean="0"/>
            <a:t>Payouts</a:t>
          </a:r>
          <a:r>
            <a:rPr lang="en-GB" noProof="0" dirty="0" smtClean="0"/>
            <a:t> (if any) combined with end season payments</a:t>
          </a:r>
          <a:endParaRPr lang="en-GB" noProof="0" dirty="0"/>
        </a:p>
      </dgm:t>
    </dgm:pt>
    <dgm:pt modelId="{F3D6948E-0A4C-4114-95C3-3D41FB21C519}" type="parTrans" cxnId="{48BAD27F-86EF-4014-A26A-24632DEFCCD4}">
      <dgm:prSet/>
      <dgm:spPr/>
      <dgm:t>
        <a:bodyPr/>
        <a:lstStyle/>
        <a:p>
          <a:endParaRPr lang="en-GB"/>
        </a:p>
      </dgm:t>
    </dgm:pt>
    <dgm:pt modelId="{33789400-F93E-4906-87D6-0A6D684A98AE}" type="sibTrans" cxnId="{48BAD27F-86EF-4014-A26A-24632DEFCCD4}">
      <dgm:prSet/>
      <dgm:spPr/>
      <dgm:t>
        <a:bodyPr/>
        <a:lstStyle/>
        <a:p>
          <a:endParaRPr lang="en-GB"/>
        </a:p>
      </dgm:t>
    </dgm:pt>
    <dgm:pt modelId="{5CFF2F99-7FFE-4153-9637-8C761385AFCE}">
      <dgm:prSet/>
      <dgm:spPr/>
      <dgm:t>
        <a:bodyPr/>
        <a:lstStyle/>
        <a:p>
          <a:r>
            <a:rPr lang="en-GB" noProof="0" dirty="0" smtClean="0"/>
            <a:t>Shed managers and distributors enrol farmers; inputs distributed</a:t>
          </a:r>
          <a:endParaRPr lang="en-GB" noProof="0" dirty="0"/>
        </a:p>
      </dgm:t>
    </dgm:pt>
    <dgm:pt modelId="{D04CC6A3-AD16-4F8B-B116-543E8B0D7334}" type="parTrans" cxnId="{F01CC6C4-B60D-47F0-846B-EDC3A7FABFE2}">
      <dgm:prSet/>
      <dgm:spPr/>
      <dgm:t>
        <a:bodyPr/>
        <a:lstStyle/>
        <a:p>
          <a:endParaRPr lang="en-GB"/>
        </a:p>
      </dgm:t>
    </dgm:pt>
    <dgm:pt modelId="{6A4AA8AD-3179-423E-ABF1-5CAE0F9F2948}" type="sibTrans" cxnId="{F01CC6C4-B60D-47F0-846B-EDC3A7FABFE2}">
      <dgm:prSet/>
      <dgm:spPr/>
      <dgm:t>
        <a:bodyPr/>
        <a:lstStyle/>
        <a:p>
          <a:endParaRPr lang="en-GB"/>
        </a:p>
      </dgm:t>
    </dgm:pt>
    <dgm:pt modelId="{92E8043F-A118-48A2-90D0-E4C2F743CCB7}">
      <dgm:prSet/>
      <dgm:spPr/>
      <dgm:t>
        <a:bodyPr/>
        <a:lstStyle/>
        <a:p>
          <a:r>
            <a:rPr lang="fr-CH" dirty="0" smtClean="0"/>
            <a:t>Cotton production trainings; </a:t>
          </a:r>
          <a:r>
            <a:rPr lang="fr-CH" dirty="0" err="1" smtClean="0"/>
            <a:t>farmers</a:t>
          </a:r>
          <a:r>
            <a:rPr lang="fr-CH" dirty="0" smtClean="0"/>
            <a:t> </a:t>
          </a:r>
          <a:r>
            <a:rPr lang="fr-CH" dirty="0" err="1" smtClean="0"/>
            <a:t>visit</a:t>
          </a:r>
          <a:r>
            <a:rPr lang="fr-CH" dirty="0" smtClean="0"/>
            <a:t> NWK shop for more inputs </a:t>
          </a:r>
          <a:r>
            <a:rPr lang="fr-CH" dirty="0" err="1" smtClean="0"/>
            <a:t>etc</a:t>
          </a:r>
          <a:endParaRPr lang="en-GB" dirty="0"/>
        </a:p>
      </dgm:t>
    </dgm:pt>
    <dgm:pt modelId="{485C08C0-CC9D-4A15-83FC-F0F7A07C3997}" type="parTrans" cxnId="{74563972-E826-49A6-AE0B-F3398016C60B}">
      <dgm:prSet/>
      <dgm:spPr/>
      <dgm:t>
        <a:bodyPr/>
        <a:lstStyle/>
        <a:p>
          <a:endParaRPr lang="en-GB"/>
        </a:p>
      </dgm:t>
    </dgm:pt>
    <dgm:pt modelId="{F3E6A988-ED6A-4823-A3BF-4B1430A49249}" type="sibTrans" cxnId="{74563972-E826-49A6-AE0B-F3398016C60B}">
      <dgm:prSet/>
      <dgm:spPr/>
      <dgm:t>
        <a:bodyPr/>
        <a:lstStyle/>
        <a:p>
          <a:endParaRPr lang="en-GB"/>
        </a:p>
      </dgm:t>
    </dgm:pt>
    <dgm:pt modelId="{B9C6F5E2-6B89-43DC-B37A-50C2D84513D8}">
      <dgm:prSet phldrT="[Text]"/>
      <dgm:spPr/>
      <dgm:t>
        <a:bodyPr/>
        <a:lstStyle/>
        <a:p>
          <a:r>
            <a:rPr lang="en-GB" noProof="0" dirty="0" smtClean="0"/>
            <a:t>Agriculture fairs during Jul-Sep</a:t>
          </a:r>
          <a:endParaRPr lang="en-GB" noProof="0" dirty="0"/>
        </a:p>
      </dgm:t>
    </dgm:pt>
    <dgm:pt modelId="{26A9419D-4703-4915-A0F8-721194D66818}" type="parTrans" cxnId="{6C006253-7500-4AC9-B2F1-95E4491C3D1D}">
      <dgm:prSet/>
      <dgm:spPr/>
      <dgm:t>
        <a:bodyPr/>
        <a:lstStyle/>
        <a:p>
          <a:endParaRPr lang="en-GB"/>
        </a:p>
      </dgm:t>
    </dgm:pt>
    <dgm:pt modelId="{55A4F888-DABB-4ACF-920A-2BCD5FCF5AF3}" type="sibTrans" cxnId="{6C006253-7500-4AC9-B2F1-95E4491C3D1D}">
      <dgm:prSet/>
      <dgm:spPr/>
      <dgm:t>
        <a:bodyPr/>
        <a:lstStyle/>
        <a:p>
          <a:endParaRPr lang="en-GB"/>
        </a:p>
      </dgm:t>
    </dgm:pt>
    <dgm:pt modelId="{04D51CA3-59D8-43D1-B811-3DB90345D0A1}" type="pres">
      <dgm:prSet presAssocID="{5FDE3CA8-BE63-4B9A-B767-21A704E3CD5A}" presName="cycle" presStyleCnt="0">
        <dgm:presLayoutVars>
          <dgm:dir/>
          <dgm:resizeHandles val="exact"/>
        </dgm:presLayoutVars>
      </dgm:prSet>
      <dgm:spPr/>
      <dgm:t>
        <a:bodyPr/>
        <a:lstStyle/>
        <a:p>
          <a:endParaRPr lang="en-GB"/>
        </a:p>
      </dgm:t>
    </dgm:pt>
    <dgm:pt modelId="{D8C641ED-F7A5-4AB5-98F3-DAD5E0EFDCF5}" type="pres">
      <dgm:prSet presAssocID="{182DDD2C-B05C-4551-8659-554B16899EDF}" presName="node" presStyleLbl="node1" presStyleIdx="0" presStyleCnt="7" custRadScaleRad="88969" custRadScaleInc="2330">
        <dgm:presLayoutVars>
          <dgm:bulletEnabled val="1"/>
        </dgm:presLayoutVars>
      </dgm:prSet>
      <dgm:spPr/>
      <dgm:t>
        <a:bodyPr/>
        <a:lstStyle/>
        <a:p>
          <a:endParaRPr lang="en-GB"/>
        </a:p>
      </dgm:t>
    </dgm:pt>
    <dgm:pt modelId="{63B3DC96-2252-4B23-9846-1FD7F25F4022}" type="pres">
      <dgm:prSet presAssocID="{182DDD2C-B05C-4551-8659-554B16899EDF}" presName="spNode" presStyleCnt="0"/>
      <dgm:spPr/>
    </dgm:pt>
    <dgm:pt modelId="{B201033F-4192-41DF-95B3-F3639E6E58D6}" type="pres">
      <dgm:prSet presAssocID="{C85A9AC5-B8C1-48F4-811D-5E9D0E9CC3B5}" presName="sibTrans" presStyleLbl="sibTrans1D1" presStyleIdx="0" presStyleCnt="7"/>
      <dgm:spPr/>
      <dgm:t>
        <a:bodyPr/>
        <a:lstStyle/>
        <a:p>
          <a:endParaRPr lang="en-GB"/>
        </a:p>
      </dgm:t>
    </dgm:pt>
    <dgm:pt modelId="{6BE39945-3562-4006-B7F4-DE220D4BECF1}" type="pres">
      <dgm:prSet presAssocID="{7721499D-4D4B-4C15-BA53-0D98183538BC}" presName="node" presStyleLbl="node1" presStyleIdx="1" presStyleCnt="7" custScaleX="111810" custScaleY="128653" custRadScaleRad="96542" custRadScaleInc="28894">
        <dgm:presLayoutVars>
          <dgm:bulletEnabled val="1"/>
        </dgm:presLayoutVars>
      </dgm:prSet>
      <dgm:spPr/>
      <dgm:t>
        <a:bodyPr/>
        <a:lstStyle/>
        <a:p>
          <a:endParaRPr lang="en-GB"/>
        </a:p>
      </dgm:t>
    </dgm:pt>
    <dgm:pt modelId="{F957FCCD-FB15-44A7-B6A0-BBA50C80DCA9}" type="pres">
      <dgm:prSet presAssocID="{7721499D-4D4B-4C15-BA53-0D98183538BC}" presName="spNode" presStyleCnt="0"/>
      <dgm:spPr/>
    </dgm:pt>
    <dgm:pt modelId="{29955ECB-D3D0-4A10-98ED-7348E9C91BF1}" type="pres">
      <dgm:prSet presAssocID="{5E25FDB2-3A53-4228-88F8-F5D237B14A19}" presName="sibTrans" presStyleLbl="sibTrans1D1" presStyleIdx="1" presStyleCnt="7"/>
      <dgm:spPr/>
      <dgm:t>
        <a:bodyPr/>
        <a:lstStyle/>
        <a:p>
          <a:endParaRPr lang="en-GB"/>
        </a:p>
      </dgm:t>
    </dgm:pt>
    <dgm:pt modelId="{17E67E06-018A-41F0-AA46-5F99B7C0396D}" type="pres">
      <dgm:prSet presAssocID="{C90150EC-8368-4B06-98D2-DA3DB781920E}" presName="node" presStyleLbl="node1" presStyleIdx="2" presStyleCnt="7" custScaleX="154788" custScaleY="163395" custRadScaleRad="83159" custRadScaleInc="-8624">
        <dgm:presLayoutVars>
          <dgm:bulletEnabled val="1"/>
        </dgm:presLayoutVars>
      </dgm:prSet>
      <dgm:spPr/>
      <dgm:t>
        <a:bodyPr/>
        <a:lstStyle/>
        <a:p>
          <a:endParaRPr lang="en-GB"/>
        </a:p>
      </dgm:t>
    </dgm:pt>
    <dgm:pt modelId="{9F46238F-2978-493C-B1BB-71F992935DE3}" type="pres">
      <dgm:prSet presAssocID="{C90150EC-8368-4B06-98D2-DA3DB781920E}" presName="spNode" presStyleCnt="0"/>
      <dgm:spPr/>
    </dgm:pt>
    <dgm:pt modelId="{AD97E8A6-0A73-4553-B32E-863CD4D3EE4F}" type="pres">
      <dgm:prSet presAssocID="{31715A3B-6EF7-4070-9B48-5574B56A0FD1}" presName="sibTrans" presStyleLbl="sibTrans1D1" presStyleIdx="2" presStyleCnt="7"/>
      <dgm:spPr/>
      <dgm:t>
        <a:bodyPr/>
        <a:lstStyle/>
        <a:p>
          <a:endParaRPr lang="en-GB"/>
        </a:p>
      </dgm:t>
    </dgm:pt>
    <dgm:pt modelId="{0992694A-8B51-4968-9EDA-6AC28C247800}" type="pres">
      <dgm:prSet presAssocID="{5CFF2F99-7FFE-4153-9637-8C761385AFCE}" presName="node" presStyleLbl="node1" presStyleIdx="3" presStyleCnt="7" custRadScaleRad="74928" custRadScaleInc="7631">
        <dgm:presLayoutVars>
          <dgm:bulletEnabled val="1"/>
        </dgm:presLayoutVars>
      </dgm:prSet>
      <dgm:spPr/>
      <dgm:t>
        <a:bodyPr/>
        <a:lstStyle/>
        <a:p>
          <a:endParaRPr lang="en-GB"/>
        </a:p>
      </dgm:t>
    </dgm:pt>
    <dgm:pt modelId="{D0B9DBA3-8582-4D8C-9545-487DA011C28E}" type="pres">
      <dgm:prSet presAssocID="{5CFF2F99-7FFE-4153-9637-8C761385AFCE}" presName="spNode" presStyleCnt="0"/>
      <dgm:spPr/>
    </dgm:pt>
    <dgm:pt modelId="{7B7A29FB-3E54-4E6A-9971-8758D11D023B}" type="pres">
      <dgm:prSet presAssocID="{6A4AA8AD-3179-423E-ABF1-5CAE0F9F2948}" presName="sibTrans" presStyleLbl="sibTrans1D1" presStyleIdx="3" presStyleCnt="7"/>
      <dgm:spPr/>
      <dgm:t>
        <a:bodyPr/>
        <a:lstStyle/>
        <a:p>
          <a:endParaRPr lang="en-GB"/>
        </a:p>
      </dgm:t>
    </dgm:pt>
    <dgm:pt modelId="{14CE5C8B-AC10-4C05-BDD6-CF8D316E7554}" type="pres">
      <dgm:prSet presAssocID="{92E8043F-A118-48A2-90D0-E4C2F743CCB7}" presName="node" presStyleLbl="node1" presStyleIdx="4" presStyleCnt="7" custRadScaleRad="75376" custRadScaleInc="15532">
        <dgm:presLayoutVars>
          <dgm:bulletEnabled val="1"/>
        </dgm:presLayoutVars>
      </dgm:prSet>
      <dgm:spPr/>
      <dgm:t>
        <a:bodyPr/>
        <a:lstStyle/>
        <a:p>
          <a:endParaRPr lang="en-GB"/>
        </a:p>
      </dgm:t>
    </dgm:pt>
    <dgm:pt modelId="{53051583-2DAA-4B4E-89EF-CF990CC04D1E}" type="pres">
      <dgm:prSet presAssocID="{92E8043F-A118-48A2-90D0-E4C2F743CCB7}" presName="spNode" presStyleCnt="0"/>
      <dgm:spPr/>
    </dgm:pt>
    <dgm:pt modelId="{39ED01E1-2714-4BBD-BD2A-24B2FF5E8679}" type="pres">
      <dgm:prSet presAssocID="{F3E6A988-ED6A-4823-A3BF-4B1430A49249}" presName="sibTrans" presStyleLbl="sibTrans1D1" presStyleIdx="4" presStyleCnt="7"/>
      <dgm:spPr/>
      <dgm:t>
        <a:bodyPr/>
        <a:lstStyle/>
        <a:p>
          <a:endParaRPr lang="en-GB"/>
        </a:p>
      </dgm:t>
    </dgm:pt>
    <dgm:pt modelId="{742CF5E2-62E0-4124-88E4-74052F4BD6FA}" type="pres">
      <dgm:prSet presAssocID="{48081E26-B3BA-45AF-A26F-DAA560214655}" presName="node" presStyleLbl="node1" presStyleIdx="5" presStyleCnt="7" custScaleX="133844" custScaleY="115848" custRadScaleRad="82097" custRadScaleInc="30659">
        <dgm:presLayoutVars>
          <dgm:bulletEnabled val="1"/>
        </dgm:presLayoutVars>
      </dgm:prSet>
      <dgm:spPr/>
      <dgm:t>
        <a:bodyPr/>
        <a:lstStyle/>
        <a:p>
          <a:endParaRPr lang="en-GB"/>
        </a:p>
      </dgm:t>
    </dgm:pt>
    <dgm:pt modelId="{651280C8-E2CF-47AD-9DB2-16D3CD48CC5F}" type="pres">
      <dgm:prSet presAssocID="{48081E26-B3BA-45AF-A26F-DAA560214655}" presName="spNode" presStyleCnt="0"/>
      <dgm:spPr/>
    </dgm:pt>
    <dgm:pt modelId="{C4FAF165-9BF3-4266-9C48-916D6E2E22EA}" type="pres">
      <dgm:prSet presAssocID="{33789400-F93E-4906-87D6-0A6D684A98AE}" presName="sibTrans" presStyleLbl="sibTrans1D1" presStyleIdx="5" presStyleCnt="7"/>
      <dgm:spPr/>
      <dgm:t>
        <a:bodyPr/>
        <a:lstStyle/>
        <a:p>
          <a:endParaRPr lang="en-GB"/>
        </a:p>
      </dgm:t>
    </dgm:pt>
    <dgm:pt modelId="{267D008E-29E0-4EE4-AF83-736D572BB56D}" type="pres">
      <dgm:prSet presAssocID="{B9C6F5E2-6B89-43DC-B37A-50C2D84513D8}" presName="node" presStyleLbl="node1" presStyleIdx="6" presStyleCnt="7" custScaleX="111166" custScaleY="121862" custRadScaleRad="86213" custRadScaleInc="-9256">
        <dgm:presLayoutVars>
          <dgm:bulletEnabled val="1"/>
        </dgm:presLayoutVars>
      </dgm:prSet>
      <dgm:spPr/>
      <dgm:t>
        <a:bodyPr/>
        <a:lstStyle/>
        <a:p>
          <a:endParaRPr lang="en-GB"/>
        </a:p>
      </dgm:t>
    </dgm:pt>
    <dgm:pt modelId="{1B4B5CE7-9A2D-4A78-8BD0-D9E1EBB1E9C1}" type="pres">
      <dgm:prSet presAssocID="{B9C6F5E2-6B89-43DC-B37A-50C2D84513D8}" presName="spNode" presStyleCnt="0"/>
      <dgm:spPr/>
    </dgm:pt>
    <dgm:pt modelId="{EB5B9F8C-E416-4D03-8E12-FAED5C930FEC}" type="pres">
      <dgm:prSet presAssocID="{55A4F888-DABB-4ACF-920A-2BCD5FCF5AF3}" presName="sibTrans" presStyleLbl="sibTrans1D1" presStyleIdx="6" presStyleCnt="7"/>
      <dgm:spPr/>
      <dgm:t>
        <a:bodyPr/>
        <a:lstStyle/>
        <a:p>
          <a:endParaRPr lang="en-GB"/>
        </a:p>
      </dgm:t>
    </dgm:pt>
  </dgm:ptLst>
  <dgm:cxnLst>
    <dgm:cxn modelId="{48BAD27F-86EF-4014-A26A-24632DEFCCD4}" srcId="{5FDE3CA8-BE63-4B9A-B767-21A704E3CD5A}" destId="{48081E26-B3BA-45AF-A26F-DAA560214655}" srcOrd="5" destOrd="0" parTransId="{F3D6948E-0A4C-4114-95C3-3D41FB21C519}" sibTransId="{33789400-F93E-4906-87D6-0A6D684A98AE}"/>
    <dgm:cxn modelId="{3F6DE590-FF11-461E-9568-29A65EB8AD75}" srcId="{5FDE3CA8-BE63-4B9A-B767-21A704E3CD5A}" destId="{182DDD2C-B05C-4551-8659-554B16899EDF}" srcOrd="0" destOrd="0" parTransId="{C382F564-834B-44B4-9B10-41F2D165E414}" sibTransId="{C85A9AC5-B8C1-48F4-811D-5E9D0E9CC3B5}"/>
    <dgm:cxn modelId="{5827109C-A07E-431D-9E63-9BE24D0D5AB4}" type="presOf" srcId="{5CFF2F99-7FFE-4153-9637-8C761385AFCE}" destId="{0992694A-8B51-4968-9EDA-6AC28C247800}" srcOrd="0" destOrd="0" presId="urn:microsoft.com/office/officeart/2005/8/layout/cycle5"/>
    <dgm:cxn modelId="{5F31C4E7-6770-4021-A67E-91D78C738A1C}" type="presOf" srcId="{33789400-F93E-4906-87D6-0A6D684A98AE}" destId="{C4FAF165-9BF3-4266-9C48-916D6E2E22EA}" srcOrd="0" destOrd="0" presId="urn:microsoft.com/office/officeart/2005/8/layout/cycle5"/>
    <dgm:cxn modelId="{C05050E0-BDDC-4F20-B9AA-B887CF6B16AA}" type="presOf" srcId="{C90150EC-8368-4B06-98D2-DA3DB781920E}" destId="{17E67E06-018A-41F0-AA46-5F99B7C0396D}" srcOrd="0" destOrd="0" presId="urn:microsoft.com/office/officeart/2005/8/layout/cycle5"/>
    <dgm:cxn modelId="{F075012E-3411-4BB5-BC54-58EBDEB78FAE}" type="presOf" srcId="{48081E26-B3BA-45AF-A26F-DAA560214655}" destId="{742CF5E2-62E0-4124-88E4-74052F4BD6FA}" srcOrd="0" destOrd="0" presId="urn:microsoft.com/office/officeart/2005/8/layout/cycle5"/>
    <dgm:cxn modelId="{760C850D-BFE4-40A1-A081-4D5FBB2C8250}" type="presOf" srcId="{31715A3B-6EF7-4070-9B48-5574B56A0FD1}" destId="{AD97E8A6-0A73-4553-B32E-863CD4D3EE4F}" srcOrd="0" destOrd="0" presId="urn:microsoft.com/office/officeart/2005/8/layout/cycle5"/>
    <dgm:cxn modelId="{6C006253-7500-4AC9-B2F1-95E4491C3D1D}" srcId="{5FDE3CA8-BE63-4B9A-B767-21A704E3CD5A}" destId="{B9C6F5E2-6B89-43DC-B37A-50C2D84513D8}" srcOrd="6" destOrd="0" parTransId="{26A9419D-4703-4915-A0F8-721194D66818}" sibTransId="{55A4F888-DABB-4ACF-920A-2BCD5FCF5AF3}"/>
    <dgm:cxn modelId="{F01CC6C4-B60D-47F0-846B-EDC3A7FABFE2}" srcId="{5FDE3CA8-BE63-4B9A-B767-21A704E3CD5A}" destId="{5CFF2F99-7FFE-4153-9637-8C761385AFCE}" srcOrd="3" destOrd="0" parTransId="{D04CC6A3-AD16-4F8B-B116-543E8B0D7334}" sibTransId="{6A4AA8AD-3179-423E-ABF1-5CAE0F9F2948}"/>
    <dgm:cxn modelId="{4F6629C3-D5FF-4C17-B61A-4B022CD76DD7}" type="presOf" srcId="{92E8043F-A118-48A2-90D0-E4C2F743CCB7}" destId="{14CE5C8B-AC10-4C05-BDD6-CF8D316E7554}" srcOrd="0" destOrd="0" presId="urn:microsoft.com/office/officeart/2005/8/layout/cycle5"/>
    <dgm:cxn modelId="{74563972-E826-49A6-AE0B-F3398016C60B}" srcId="{5FDE3CA8-BE63-4B9A-B767-21A704E3CD5A}" destId="{92E8043F-A118-48A2-90D0-E4C2F743CCB7}" srcOrd="4" destOrd="0" parTransId="{485C08C0-CC9D-4A15-83FC-F0F7A07C3997}" sibTransId="{F3E6A988-ED6A-4823-A3BF-4B1430A49249}"/>
    <dgm:cxn modelId="{BC201CCC-A494-4FD6-BF87-3CFA98D18B22}" type="presOf" srcId="{5E25FDB2-3A53-4228-88F8-F5D237B14A19}" destId="{29955ECB-D3D0-4A10-98ED-7348E9C91BF1}" srcOrd="0" destOrd="0" presId="urn:microsoft.com/office/officeart/2005/8/layout/cycle5"/>
    <dgm:cxn modelId="{AF5A8F8D-A508-4C8C-B858-1D4D31B587F6}" srcId="{5FDE3CA8-BE63-4B9A-B767-21A704E3CD5A}" destId="{C90150EC-8368-4B06-98D2-DA3DB781920E}" srcOrd="2" destOrd="0" parTransId="{D2455A99-6EA9-46AB-B293-DE5D7C746262}" sibTransId="{31715A3B-6EF7-4070-9B48-5574B56A0FD1}"/>
    <dgm:cxn modelId="{487D767A-3224-4B03-9574-CEB5A0F8207B}" type="presOf" srcId="{C85A9AC5-B8C1-48F4-811D-5E9D0E9CC3B5}" destId="{B201033F-4192-41DF-95B3-F3639E6E58D6}" srcOrd="0" destOrd="0" presId="urn:microsoft.com/office/officeart/2005/8/layout/cycle5"/>
    <dgm:cxn modelId="{02E7BADC-83A2-4CE7-9A51-434290AB346E}" type="presOf" srcId="{6A4AA8AD-3179-423E-ABF1-5CAE0F9F2948}" destId="{7B7A29FB-3E54-4E6A-9971-8758D11D023B}" srcOrd="0" destOrd="0" presId="urn:microsoft.com/office/officeart/2005/8/layout/cycle5"/>
    <dgm:cxn modelId="{0F513799-B6EE-4178-B066-7FD5C51D9284}" type="presOf" srcId="{55A4F888-DABB-4ACF-920A-2BCD5FCF5AF3}" destId="{EB5B9F8C-E416-4D03-8E12-FAED5C930FEC}" srcOrd="0" destOrd="0" presId="urn:microsoft.com/office/officeart/2005/8/layout/cycle5"/>
    <dgm:cxn modelId="{4371B531-EEA9-4B28-8DFF-64122F537C59}" type="presOf" srcId="{182DDD2C-B05C-4551-8659-554B16899EDF}" destId="{D8C641ED-F7A5-4AB5-98F3-DAD5E0EFDCF5}" srcOrd="0" destOrd="0" presId="urn:microsoft.com/office/officeart/2005/8/layout/cycle5"/>
    <dgm:cxn modelId="{3BC830C2-47AA-445E-A8AE-D81930CEDD76}" type="presOf" srcId="{7721499D-4D4B-4C15-BA53-0D98183538BC}" destId="{6BE39945-3562-4006-B7F4-DE220D4BECF1}" srcOrd="0" destOrd="0" presId="urn:microsoft.com/office/officeart/2005/8/layout/cycle5"/>
    <dgm:cxn modelId="{71A7A5DA-BCE4-4847-A363-4B559F16D3E7}" type="presOf" srcId="{5FDE3CA8-BE63-4B9A-B767-21A704E3CD5A}" destId="{04D51CA3-59D8-43D1-B811-3DB90345D0A1}" srcOrd="0" destOrd="0" presId="urn:microsoft.com/office/officeart/2005/8/layout/cycle5"/>
    <dgm:cxn modelId="{80A6950A-6277-43C4-A9C1-127B6DAEBCB0}" type="presOf" srcId="{F3E6A988-ED6A-4823-A3BF-4B1430A49249}" destId="{39ED01E1-2714-4BBD-BD2A-24B2FF5E8679}" srcOrd="0" destOrd="0" presId="urn:microsoft.com/office/officeart/2005/8/layout/cycle5"/>
    <dgm:cxn modelId="{6190E4E0-D99D-40E2-BF6F-740304FDA6BF}" srcId="{5FDE3CA8-BE63-4B9A-B767-21A704E3CD5A}" destId="{7721499D-4D4B-4C15-BA53-0D98183538BC}" srcOrd="1" destOrd="0" parTransId="{00E39489-A039-4E1A-BC4E-A6684FB64792}" sibTransId="{5E25FDB2-3A53-4228-88F8-F5D237B14A19}"/>
    <dgm:cxn modelId="{DE509271-784A-4CA7-B4AD-8D5BA4F3FA70}" type="presOf" srcId="{B9C6F5E2-6B89-43DC-B37A-50C2D84513D8}" destId="{267D008E-29E0-4EE4-AF83-736D572BB56D}" srcOrd="0" destOrd="0" presId="urn:microsoft.com/office/officeart/2005/8/layout/cycle5"/>
    <dgm:cxn modelId="{A4009229-299B-44F7-847E-F263191731F4}" type="presParOf" srcId="{04D51CA3-59D8-43D1-B811-3DB90345D0A1}" destId="{D8C641ED-F7A5-4AB5-98F3-DAD5E0EFDCF5}" srcOrd="0" destOrd="0" presId="urn:microsoft.com/office/officeart/2005/8/layout/cycle5"/>
    <dgm:cxn modelId="{E33CAD6C-9CA6-430C-B6D9-EE2F03A89FD6}" type="presParOf" srcId="{04D51CA3-59D8-43D1-B811-3DB90345D0A1}" destId="{63B3DC96-2252-4B23-9846-1FD7F25F4022}" srcOrd="1" destOrd="0" presId="urn:microsoft.com/office/officeart/2005/8/layout/cycle5"/>
    <dgm:cxn modelId="{92F4736E-BACC-43E5-8A08-17A6A78905DE}" type="presParOf" srcId="{04D51CA3-59D8-43D1-B811-3DB90345D0A1}" destId="{B201033F-4192-41DF-95B3-F3639E6E58D6}" srcOrd="2" destOrd="0" presId="urn:microsoft.com/office/officeart/2005/8/layout/cycle5"/>
    <dgm:cxn modelId="{73786A0E-909C-46A6-9ABA-EC9DB5F9A5AB}" type="presParOf" srcId="{04D51CA3-59D8-43D1-B811-3DB90345D0A1}" destId="{6BE39945-3562-4006-B7F4-DE220D4BECF1}" srcOrd="3" destOrd="0" presId="urn:microsoft.com/office/officeart/2005/8/layout/cycle5"/>
    <dgm:cxn modelId="{DF7B86D5-9174-4E68-9BD3-4FD984346AFC}" type="presParOf" srcId="{04D51CA3-59D8-43D1-B811-3DB90345D0A1}" destId="{F957FCCD-FB15-44A7-B6A0-BBA50C80DCA9}" srcOrd="4" destOrd="0" presId="urn:microsoft.com/office/officeart/2005/8/layout/cycle5"/>
    <dgm:cxn modelId="{44F39DFB-CD3E-4A44-8BA5-F0BC77D3162B}" type="presParOf" srcId="{04D51CA3-59D8-43D1-B811-3DB90345D0A1}" destId="{29955ECB-D3D0-4A10-98ED-7348E9C91BF1}" srcOrd="5" destOrd="0" presId="urn:microsoft.com/office/officeart/2005/8/layout/cycle5"/>
    <dgm:cxn modelId="{97B6C890-F398-4D1E-959B-58797B66A105}" type="presParOf" srcId="{04D51CA3-59D8-43D1-B811-3DB90345D0A1}" destId="{17E67E06-018A-41F0-AA46-5F99B7C0396D}" srcOrd="6" destOrd="0" presId="urn:microsoft.com/office/officeart/2005/8/layout/cycle5"/>
    <dgm:cxn modelId="{A36B0E63-43E6-41EA-A29C-21EE2AD51763}" type="presParOf" srcId="{04D51CA3-59D8-43D1-B811-3DB90345D0A1}" destId="{9F46238F-2978-493C-B1BB-71F992935DE3}" srcOrd="7" destOrd="0" presId="urn:microsoft.com/office/officeart/2005/8/layout/cycle5"/>
    <dgm:cxn modelId="{3E9B5AEC-260F-457E-86C5-F4BE9969F41B}" type="presParOf" srcId="{04D51CA3-59D8-43D1-B811-3DB90345D0A1}" destId="{AD97E8A6-0A73-4553-B32E-863CD4D3EE4F}" srcOrd="8" destOrd="0" presId="urn:microsoft.com/office/officeart/2005/8/layout/cycle5"/>
    <dgm:cxn modelId="{912B9DA8-C25D-41F0-A4CD-79704D12B49C}" type="presParOf" srcId="{04D51CA3-59D8-43D1-B811-3DB90345D0A1}" destId="{0992694A-8B51-4968-9EDA-6AC28C247800}" srcOrd="9" destOrd="0" presId="urn:microsoft.com/office/officeart/2005/8/layout/cycle5"/>
    <dgm:cxn modelId="{5E63A988-E3F6-4CDE-B26A-1FD90A9C8772}" type="presParOf" srcId="{04D51CA3-59D8-43D1-B811-3DB90345D0A1}" destId="{D0B9DBA3-8582-4D8C-9545-487DA011C28E}" srcOrd="10" destOrd="0" presId="urn:microsoft.com/office/officeart/2005/8/layout/cycle5"/>
    <dgm:cxn modelId="{3E9F01A0-943A-4DAD-9FEC-5C6E26148E87}" type="presParOf" srcId="{04D51CA3-59D8-43D1-B811-3DB90345D0A1}" destId="{7B7A29FB-3E54-4E6A-9971-8758D11D023B}" srcOrd="11" destOrd="0" presId="urn:microsoft.com/office/officeart/2005/8/layout/cycle5"/>
    <dgm:cxn modelId="{09C965E9-2204-4883-9C51-A25B9D9B8062}" type="presParOf" srcId="{04D51CA3-59D8-43D1-B811-3DB90345D0A1}" destId="{14CE5C8B-AC10-4C05-BDD6-CF8D316E7554}" srcOrd="12" destOrd="0" presId="urn:microsoft.com/office/officeart/2005/8/layout/cycle5"/>
    <dgm:cxn modelId="{BE1BCB88-BB7B-4465-98F5-046004BE8144}" type="presParOf" srcId="{04D51CA3-59D8-43D1-B811-3DB90345D0A1}" destId="{53051583-2DAA-4B4E-89EF-CF990CC04D1E}" srcOrd="13" destOrd="0" presId="urn:microsoft.com/office/officeart/2005/8/layout/cycle5"/>
    <dgm:cxn modelId="{D246A186-E0EB-4CA9-ACF9-8E1A949281F4}" type="presParOf" srcId="{04D51CA3-59D8-43D1-B811-3DB90345D0A1}" destId="{39ED01E1-2714-4BBD-BD2A-24B2FF5E8679}" srcOrd="14" destOrd="0" presId="urn:microsoft.com/office/officeart/2005/8/layout/cycle5"/>
    <dgm:cxn modelId="{634BDC16-2952-4100-B24B-5F413854F7F7}" type="presParOf" srcId="{04D51CA3-59D8-43D1-B811-3DB90345D0A1}" destId="{742CF5E2-62E0-4124-88E4-74052F4BD6FA}" srcOrd="15" destOrd="0" presId="urn:microsoft.com/office/officeart/2005/8/layout/cycle5"/>
    <dgm:cxn modelId="{AE77635F-471B-4BD1-91A7-58EA3BCA58F8}" type="presParOf" srcId="{04D51CA3-59D8-43D1-B811-3DB90345D0A1}" destId="{651280C8-E2CF-47AD-9DB2-16D3CD48CC5F}" srcOrd="16" destOrd="0" presId="urn:microsoft.com/office/officeart/2005/8/layout/cycle5"/>
    <dgm:cxn modelId="{99362680-0CF7-42E4-B415-4790AF9C298F}" type="presParOf" srcId="{04D51CA3-59D8-43D1-B811-3DB90345D0A1}" destId="{C4FAF165-9BF3-4266-9C48-916D6E2E22EA}" srcOrd="17" destOrd="0" presId="urn:microsoft.com/office/officeart/2005/8/layout/cycle5"/>
    <dgm:cxn modelId="{FC083F05-AB44-446F-912E-4DE0791AE830}" type="presParOf" srcId="{04D51CA3-59D8-43D1-B811-3DB90345D0A1}" destId="{267D008E-29E0-4EE4-AF83-736D572BB56D}" srcOrd="18" destOrd="0" presId="urn:microsoft.com/office/officeart/2005/8/layout/cycle5"/>
    <dgm:cxn modelId="{58B4A225-73C4-4476-B23E-74448855193B}" type="presParOf" srcId="{04D51CA3-59D8-43D1-B811-3DB90345D0A1}" destId="{1B4B5CE7-9A2D-4A78-8BD0-D9E1EBB1E9C1}" srcOrd="19" destOrd="0" presId="urn:microsoft.com/office/officeart/2005/8/layout/cycle5"/>
    <dgm:cxn modelId="{B3A2BF79-BCEB-4ED5-BC03-2BC9B3F65008}" type="presParOf" srcId="{04D51CA3-59D8-43D1-B811-3DB90345D0A1}" destId="{EB5B9F8C-E416-4D03-8E12-FAED5C930FEC}" srcOrd="2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E3CA8-BE63-4B9A-B767-21A704E3CD5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82DDD2C-B05C-4551-8659-554B16899EDF}">
      <dgm:prSet phldrT="[Text]"/>
      <dgm:spPr/>
      <dgm:t>
        <a:bodyPr/>
        <a:lstStyle/>
        <a:p>
          <a:r>
            <a:rPr lang="en-GB" noProof="0" dirty="0" smtClean="0"/>
            <a:t>NWK’s shed managers are trained by RS (8-10 sheds by zone)</a:t>
          </a:r>
          <a:endParaRPr lang="en-GB" noProof="0" dirty="0"/>
        </a:p>
      </dgm:t>
    </dgm:pt>
    <dgm:pt modelId="{C382F564-834B-44B4-9B10-41F2D165E414}" type="parTrans" cxnId="{3F6DE590-FF11-461E-9568-29A65EB8AD75}">
      <dgm:prSet/>
      <dgm:spPr/>
      <dgm:t>
        <a:bodyPr/>
        <a:lstStyle/>
        <a:p>
          <a:endParaRPr lang="en-GB"/>
        </a:p>
      </dgm:t>
    </dgm:pt>
    <dgm:pt modelId="{C85A9AC5-B8C1-48F4-811D-5E9D0E9CC3B5}" type="sibTrans" cxnId="{3F6DE590-FF11-461E-9568-29A65EB8AD75}">
      <dgm:prSet/>
      <dgm:spPr/>
      <dgm:t>
        <a:bodyPr/>
        <a:lstStyle/>
        <a:p>
          <a:endParaRPr lang="en-GB"/>
        </a:p>
      </dgm:t>
    </dgm:pt>
    <dgm:pt modelId="{7721499D-4D4B-4C15-BA53-0D98183538BC}">
      <dgm:prSet phldrT="[Text]"/>
      <dgm:spPr/>
      <dgm:t>
        <a:bodyPr/>
        <a:lstStyle/>
        <a:p>
          <a:r>
            <a:rPr lang="en-GB" noProof="0" dirty="0" smtClean="0"/>
            <a:t>Shed managers train their ‘distributors’ (lead farmers; ~20 per shed)</a:t>
          </a:r>
          <a:endParaRPr lang="en-GB" noProof="0" dirty="0"/>
        </a:p>
      </dgm:t>
    </dgm:pt>
    <dgm:pt modelId="{00E39489-A039-4E1A-BC4E-A6684FB64792}" type="parTrans" cxnId="{6190E4E0-D99D-40E2-BF6F-740304FDA6BF}">
      <dgm:prSet/>
      <dgm:spPr/>
      <dgm:t>
        <a:bodyPr/>
        <a:lstStyle/>
        <a:p>
          <a:endParaRPr lang="en-GB"/>
        </a:p>
      </dgm:t>
    </dgm:pt>
    <dgm:pt modelId="{5E25FDB2-3A53-4228-88F8-F5D237B14A19}" type="sibTrans" cxnId="{6190E4E0-D99D-40E2-BF6F-740304FDA6BF}">
      <dgm:prSet/>
      <dgm:spPr/>
      <dgm:t>
        <a:bodyPr/>
        <a:lstStyle/>
        <a:p>
          <a:endParaRPr lang="en-GB"/>
        </a:p>
      </dgm:t>
    </dgm:pt>
    <dgm:pt modelId="{C90150EC-8368-4B06-98D2-DA3DB781920E}">
      <dgm:prSet phldrT="[Text]"/>
      <dgm:spPr/>
      <dgm:t>
        <a:bodyPr/>
        <a:lstStyle/>
        <a:p>
          <a:r>
            <a:rPr lang="en-GB" noProof="0" dirty="0" smtClean="0"/>
            <a:t>‘Distributors’ with help from shed managers promote the product during pre-planting ~1-hour meetings (few big per shed and many small)</a:t>
          </a:r>
          <a:endParaRPr lang="en-GB" noProof="0" dirty="0"/>
        </a:p>
      </dgm:t>
    </dgm:pt>
    <dgm:pt modelId="{D2455A99-6EA9-46AB-B293-DE5D7C746262}" type="parTrans" cxnId="{AF5A8F8D-A508-4C8C-B858-1D4D31B587F6}">
      <dgm:prSet/>
      <dgm:spPr/>
      <dgm:t>
        <a:bodyPr/>
        <a:lstStyle/>
        <a:p>
          <a:endParaRPr lang="en-GB"/>
        </a:p>
      </dgm:t>
    </dgm:pt>
    <dgm:pt modelId="{31715A3B-6EF7-4070-9B48-5574B56A0FD1}" type="sibTrans" cxnId="{AF5A8F8D-A508-4C8C-B858-1D4D31B587F6}">
      <dgm:prSet/>
      <dgm:spPr/>
      <dgm:t>
        <a:bodyPr/>
        <a:lstStyle/>
        <a:p>
          <a:endParaRPr lang="en-GB"/>
        </a:p>
      </dgm:t>
    </dgm:pt>
    <dgm:pt modelId="{48081E26-B3BA-45AF-A26F-DAA560214655}">
      <dgm:prSet phldrT="[Text]"/>
      <dgm:spPr/>
      <dgm:t>
        <a:bodyPr/>
        <a:lstStyle/>
        <a:p>
          <a:r>
            <a:rPr lang="en-GB" noProof="0" dirty="0" err="1" smtClean="0"/>
            <a:t>Payouts</a:t>
          </a:r>
          <a:r>
            <a:rPr lang="en-GB" noProof="0" dirty="0" smtClean="0"/>
            <a:t> (if any) combined with end season payments</a:t>
          </a:r>
          <a:endParaRPr lang="en-GB" noProof="0" dirty="0"/>
        </a:p>
      </dgm:t>
    </dgm:pt>
    <dgm:pt modelId="{F3D6948E-0A4C-4114-95C3-3D41FB21C519}" type="parTrans" cxnId="{48BAD27F-86EF-4014-A26A-24632DEFCCD4}">
      <dgm:prSet/>
      <dgm:spPr/>
      <dgm:t>
        <a:bodyPr/>
        <a:lstStyle/>
        <a:p>
          <a:endParaRPr lang="en-GB"/>
        </a:p>
      </dgm:t>
    </dgm:pt>
    <dgm:pt modelId="{33789400-F93E-4906-87D6-0A6D684A98AE}" type="sibTrans" cxnId="{48BAD27F-86EF-4014-A26A-24632DEFCCD4}">
      <dgm:prSet/>
      <dgm:spPr/>
      <dgm:t>
        <a:bodyPr/>
        <a:lstStyle/>
        <a:p>
          <a:endParaRPr lang="en-GB"/>
        </a:p>
      </dgm:t>
    </dgm:pt>
    <dgm:pt modelId="{5CFF2F99-7FFE-4153-9637-8C761385AFCE}">
      <dgm:prSet/>
      <dgm:spPr/>
      <dgm:t>
        <a:bodyPr/>
        <a:lstStyle/>
        <a:p>
          <a:r>
            <a:rPr lang="en-GB" noProof="0" dirty="0" smtClean="0"/>
            <a:t>Shed managers and distributors enrol farmers; inputs distributed</a:t>
          </a:r>
          <a:endParaRPr lang="en-GB" noProof="0" dirty="0"/>
        </a:p>
      </dgm:t>
    </dgm:pt>
    <dgm:pt modelId="{D04CC6A3-AD16-4F8B-B116-543E8B0D7334}" type="parTrans" cxnId="{F01CC6C4-B60D-47F0-846B-EDC3A7FABFE2}">
      <dgm:prSet/>
      <dgm:spPr/>
      <dgm:t>
        <a:bodyPr/>
        <a:lstStyle/>
        <a:p>
          <a:endParaRPr lang="en-GB"/>
        </a:p>
      </dgm:t>
    </dgm:pt>
    <dgm:pt modelId="{6A4AA8AD-3179-423E-ABF1-5CAE0F9F2948}" type="sibTrans" cxnId="{F01CC6C4-B60D-47F0-846B-EDC3A7FABFE2}">
      <dgm:prSet/>
      <dgm:spPr/>
      <dgm:t>
        <a:bodyPr/>
        <a:lstStyle/>
        <a:p>
          <a:endParaRPr lang="en-GB"/>
        </a:p>
      </dgm:t>
    </dgm:pt>
    <dgm:pt modelId="{92E8043F-A118-48A2-90D0-E4C2F743CCB7}">
      <dgm:prSet/>
      <dgm:spPr/>
      <dgm:t>
        <a:bodyPr/>
        <a:lstStyle/>
        <a:p>
          <a:r>
            <a:rPr lang="fr-CH" dirty="0" smtClean="0"/>
            <a:t>Cotton production trainings; </a:t>
          </a:r>
          <a:r>
            <a:rPr lang="fr-CH" dirty="0" err="1" smtClean="0"/>
            <a:t>farmers</a:t>
          </a:r>
          <a:r>
            <a:rPr lang="fr-CH" dirty="0" smtClean="0"/>
            <a:t> </a:t>
          </a:r>
          <a:r>
            <a:rPr lang="fr-CH" dirty="0" err="1" smtClean="0"/>
            <a:t>visit</a:t>
          </a:r>
          <a:r>
            <a:rPr lang="fr-CH" dirty="0" smtClean="0"/>
            <a:t> NWK shop for more inputs </a:t>
          </a:r>
          <a:r>
            <a:rPr lang="fr-CH" dirty="0" err="1" smtClean="0"/>
            <a:t>etc</a:t>
          </a:r>
          <a:endParaRPr lang="en-GB" dirty="0"/>
        </a:p>
      </dgm:t>
    </dgm:pt>
    <dgm:pt modelId="{485C08C0-CC9D-4A15-83FC-F0F7A07C3997}" type="parTrans" cxnId="{74563972-E826-49A6-AE0B-F3398016C60B}">
      <dgm:prSet/>
      <dgm:spPr/>
      <dgm:t>
        <a:bodyPr/>
        <a:lstStyle/>
        <a:p>
          <a:endParaRPr lang="en-GB"/>
        </a:p>
      </dgm:t>
    </dgm:pt>
    <dgm:pt modelId="{F3E6A988-ED6A-4823-A3BF-4B1430A49249}" type="sibTrans" cxnId="{74563972-E826-49A6-AE0B-F3398016C60B}">
      <dgm:prSet/>
      <dgm:spPr/>
      <dgm:t>
        <a:bodyPr/>
        <a:lstStyle/>
        <a:p>
          <a:endParaRPr lang="en-GB"/>
        </a:p>
      </dgm:t>
    </dgm:pt>
    <dgm:pt modelId="{B9C6F5E2-6B89-43DC-B37A-50C2D84513D8}">
      <dgm:prSet phldrT="[Text]"/>
      <dgm:spPr/>
      <dgm:t>
        <a:bodyPr/>
        <a:lstStyle/>
        <a:p>
          <a:r>
            <a:rPr lang="en-GB" noProof="0" dirty="0" smtClean="0"/>
            <a:t>Agriculture fairs during Jul-Sep</a:t>
          </a:r>
          <a:endParaRPr lang="en-GB" noProof="0" dirty="0"/>
        </a:p>
      </dgm:t>
    </dgm:pt>
    <dgm:pt modelId="{26A9419D-4703-4915-A0F8-721194D66818}" type="parTrans" cxnId="{6C006253-7500-4AC9-B2F1-95E4491C3D1D}">
      <dgm:prSet/>
      <dgm:spPr/>
      <dgm:t>
        <a:bodyPr/>
        <a:lstStyle/>
        <a:p>
          <a:endParaRPr lang="en-GB"/>
        </a:p>
      </dgm:t>
    </dgm:pt>
    <dgm:pt modelId="{55A4F888-DABB-4ACF-920A-2BCD5FCF5AF3}" type="sibTrans" cxnId="{6C006253-7500-4AC9-B2F1-95E4491C3D1D}">
      <dgm:prSet/>
      <dgm:spPr/>
      <dgm:t>
        <a:bodyPr/>
        <a:lstStyle/>
        <a:p>
          <a:endParaRPr lang="en-GB"/>
        </a:p>
      </dgm:t>
    </dgm:pt>
    <dgm:pt modelId="{04D51CA3-59D8-43D1-B811-3DB90345D0A1}" type="pres">
      <dgm:prSet presAssocID="{5FDE3CA8-BE63-4B9A-B767-21A704E3CD5A}" presName="cycle" presStyleCnt="0">
        <dgm:presLayoutVars>
          <dgm:dir/>
          <dgm:resizeHandles val="exact"/>
        </dgm:presLayoutVars>
      </dgm:prSet>
      <dgm:spPr/>
      <dgm:t>
        <a:bodyPr/>
        <a:lstStyle/>
        <a:p>
          <a:endParaRPr lang="en-GB"/>
        </a:p>
      </dgm:t>
    </dgm:pt>
    <dgm:pt modelId="{D8C641ED-F7A5-4AB5-98F3-DAD5E0EFDCF5}" type="pres">
      <dgm:prSet presAssocID="{182DDD2C-B05C-4551-8659-554B16899EDF}" presName="node" presStyleLbl="node1" presStyleIdx="0" presStyleCnt="7" custRadScaleRad="88969" custRadScaleInc="2330">
        <dgm:presLayoutVars>
          <dgm:bulletEnabled val="1"/>
        </dgm:presLayoutVars>
      </dgm:prSet>
      <dgm:spPr/>
      <dgm:t>
        <a:bodyPr/>
        <a:lstStyle/>
        <a:p>
          <a:endParaRPr lang="en-GB"/>
        </a:p>
      </dgm:t>
    </dgm:pt>
    <dgm:pt modelId="{63B3DC96-2252-4B23-9846-1FD7F25F4022}" type="pres">
      <dgm:prSet presAssocID="{182DDD2C-B05C-4551-8659-554B16899EDF}" presName="spNode" presStyleCnt="0"/>
      <dgm:spPr/>
    </dgm:pt>
    <dgm:pt modelId="{B201033F-4192-41DF-95B3-F3639E6E58D6}" type="pres">
      <dgm:prSet presAssocID="{C85A9AC5-B8C1-48F4-811D-5E9D0E9CC3B5}" presName="sibTrans" presStyleLbl="sibTrans1D1" presStyleIdx="0" presStyleCnt="7"/>
      <dgm:spPr/>
      <dgm:t>
        <a:bodyPr/>
        <a:lstStyle/>
        <a:p>
          <a:endParaRPr lang="en-GB"/>
        </a:p>
      </dgm:t>
    </dgm:pt>
    <dgm:pt modelId="{6BE39945-3562-4006-B7F4-DE220D4BECF1}" type="pres">
      <dgm:prSet presAssocID="{7721499D-4D4B-4C15-BA53-0D98183538BC}" presName="node" presStyleLbl="node1" presStyleIdx="1" presStyleCnt="7" custScaleX="111810" custScaleY="128653" custRadScaleRad="96542" custRadScaleInc="28894">
        <dgm:presLayoutVars>
          <dgm:bulletEnabled val="1"/>
        </dgm:presLayoutVars>
      </dgm:prSet>
      <dgm:spPr/>
      <dgm:t>
        <a:bodyPr/>
        <a:lstStyle/>
        <a:p>
          <a:endParaRPr lang="en-GB"/>
        </a:p>
      </dgm:t>
    </dgm:pt>
    <dgm:pt modelId="{F957FCCD-FB15-44A7-B6A0-BBA50C80DCA9}" type="pres">
      <dgm:prSet presAssocID="{7721499D-4D4B-4C15-BA53-0D98183538BC}" presName="spNode" presStyleCnt="0"/>
      <dgm:spPr/>
    </dgm:pt>
    <dgm:pt modelId="{29955ECB-D3D0-4A10-98ED-7348E9C91BF1}" type="pres">
      <dgm:prSet presAssocID="{5E25FDB2-3A53-4228-88F8-F5D237B14A19}" presName="sibTrans" presStyleLbl="sibTrans1D1" presStyleIdx="1" presStyleCnt="7"/>
      <dgm:spPr/>
      <dgm:t>
        <a:bodyPr/>
        <a:lstStyle/>
        <a:p>
          <a:endParaRPr lang="en-GB"/>
        </a:p>
      </dgm:t>
    </dgm:pt>
    <dgm:pt modelId="{17E67E06-018A-41F0-AA46-5F99B7C0396D}" type="pres">
      <dgm:prSet presAssocID="{C90150EC-8368-4B06-98D2-DA3DB781920E}" presName="node" presStyleLbl="node1" presStyleIdx="2" presStyleCnt="7" custScaleX="154788" custScaleY="163395" custRadScaleRad="86895" custRadScaleInc="2274">
        <dgm:presLayoutVars>
          <dgm:bulletEnabled val="1"/>
        </dgm:presLayoutVars>
      </dgm:prSet>
      <dgm:spPr/>
      <dgm:t>
        <a:bodyPr/>
        <a:lstStyle/>
        <a:p>
          <a:endParaRPr lang="en-GB"/>
        </a:p>
      </dgm:t>
    </dgm:pt>
    <dgm:pt modelId="{9F46238F-2978-493C-B1BB-71F992935DE3}" type="pres">
      <dgm:prSet presAssocID="{C90150EC-8368-4B06-98D2-DA3DB781920E}" presName="spNode" presStyleCnt="0"/>
      <dgm:spPr/>
    </dgm:pt>
    <dgm:pt modelId="{AD97E8A6-0A73-4553-B32E-863CD4D3EE4F}" type="pres">
      <dgm:prSet presAssocID="{31715A3B-6EF7-4070-9B48-5574B56A0FD1}" presName="sibTrans" presStyleLbl="sibTrans1D1" presStyleIdx="2" presStyleCnt="7"/>
      <dgm:spPr/>
      <dgm:t>
        <a:bodyPr/>
        <a:lstStyle/>
        <a:p>
          <a:endParaRPr lang="en-GB"/>
        </a:p>
      </dgm:t>
    </dgm:pt>
    <dgm:pt modelId="{0992694A-8B51-4968-9EDA-6AC28C247800}" type="pres">
      <dgm:prSet presAssocID="{5CFF2F99-7FFE-4153-9637-8C761385AFCE}" presName="node" presStyleLbl="node1" presStyleIdx="3" presStyleCnt="7" custRadScaleRad="74928" custRadScaleInc="7631">
        <dgm:presLayoutVars>
          <dgm:bulletEnabled val="1"/>
        </dgm:presLayoutVars>
      </dgm:prSet>
      <dgm:spPr/>
      <dgm:t>
        <a:bodyPr/>
        <a:lstStyle/>
        <a:p>
          <a:endParaRPr lang="en-GB"/>
        </a:p>
      </dgm:t>
    </dgm:pt>
    <dgm:pt modelId="{D0B9DBA3-8582-4D8C-9545-487DA011C28E}" type="pres">
      <dgm:prSet presAssocID="{5CFF2F99-7FFE-4153-9637-8C761385AFCE}" presName="spNode" presStyleCnt="0"/>
      <dgm:spPr/>
    </dgm:pt>
    <dgm:pt modelId="{7B7A29FB-3E54-4E6A-9971-8758D11D023B}" type="pres">
      <dgm:prSet presAssocID="{6A4AA8AD-3179-423E-ABF1-5CAE0F9F2948}" presName="sibTrans" presStyleLbl="sibTrans1D1" presStyleIdx="3" presStyleCnt="7"/>
      <dgm:spPr/>
      <dgm:t>
        <a:bodyPr/>
        <a:lstStyle/>
        <a:p>
          <a:endParaRPr lang="en-GB"/>
        </a:p>
      </dgm:t>
    </dgm:pt>
    <dgm:pt modelId="{14CE5C8B-AC10-4C05-BDD6-CF8D316E7554}" type="pres">
      <dgm:prSet presAssocID="{92E8043F-A118-48A2-90D0-E4C2F743CCB7}" presName="node" presStyleLbl="node1" presStyleIdx="4" presStyleCnt="7" custRadScaleRad="75376" custRadScaleInc="15532">
        <dgm:presLayoutVars>
          <dgm:bulletEnabled val="1"/>
        </dgm:presLayoutVars>
      </dgm:prSet>
      <dgm:spPr/>
      <dgm:t>
        <a:bodyPr/>
        <a:lstStyle/>
        <a:p>
          <a:endParaRPr lang="en-GB"/>
        </a:p>
      </dgm:t>
    </dgm:pt>
    <dgm:pt modelId="{53051583-2DAA-4B4E-89EF-CF990CC04D1E}" type="pres">
      <dgm:prSet presAssocID="{92E8043F-A118-48A2-90D0-E4C2F743CCB7}" presName="spNode" presStyleCnt="0"/>
      <dgm:spPr/>
    </dgm:pt>
    <dgm:pt modelId="{39ED01E1-2714-4BBD-BD2A-24B2FF5E8679}" type="pres">
      <dgm:prSet presAssocID="{F3E6A988-ED6A-4823-A3BF-4B1430A49249}" presName="sibTrans" presStyleLbl="sibTrans1D1" presStyleIdx="4" presStyleCnt="7"/>
      <dgm:spPr/>
      <dgm:t>
        <a:bodyPr/>
        <a:lstStyle/>
        <a:p>
          <a:endParaRPr lang="en-GB"/>
        </a:p>
      </dgm:t>
    </dgm:pt>
    <dgm:pt modelId="{742CF5E2-62E0-4124-88E4-74052F4BD6FA}" type="pres">
      <dgm:prSet presAssocID="{48081E26-B3BA-45AF-A26F-DAA560214655}" presName="node" presStyleLbl="node1" presStyleIdx="5" presStyleCnt="7" custScaleX="133844" custScaleY="115848" custRadScaleRad="77041" custRadScaleInc="24613">
        <dgm:presLayoutVars>
          <dgm:bulletEnabled val="1"/>
        </dgm:presLayoutVars>
      </dgm:prSet>
      <dgm:spPr/>
      <dgm:t>
        <a:bodyPr/>
        <a:lstStyle/>
        <a:p>
          <a:endParaRPr lang="en-GB"/>
        </a:p>
      </dgm:t>
    </dgm:pt>
    <dgm:pt modelId="{651280C8-E2CF-47AD-9DB2-16D3CD48CC5F}" type="pres">
      <dgm:prSet presAssocID="{48081E26-B3BA-45AF-A26F-DAA560214655}" presName="spNode" presStyleCnt="0"/>
      <dgm:spPr/>
    </dgm:pt>
    <dgm:pt modelId="{C4FAF165-9BF3-4266-9C48-916D6E2E22EA}" type="pres">
      <dgm:prSet presAssocID="{33789400-F93E-4906-87D6-0A6D684A98AE}" presName="sibTrans" presStyleLbl="sibTrans1D1" presStyleIdx="5" presStyleCnt="7"/>
      <dgm:spPr/>
      <dgm:t>
        <a:bodyPr/>
        <a:lstStyle/>
        <a:p>
          <a:endParaRPr lang="en-GB"/>
        </a:p>
      </dgm:t>
    </dgm:pt>
    <dgm:pt modelId="{267D008E-29E0-4EE4-AF83-736D572BB56D}" type="pres">
      <dgm:prSet presAssocID="{B9C6F5E2-6B89-43DC-B37A-50C2D84513D8}" presName="node" presStyleLbl="node1" presStyleIdx="6" presStyleCnt="7" custScaleX="111166" custScaleY="121862" custRadScaleRad="86213" custRadScaleInc="-9256">
        <dgm:presLayoutVars>
          <dgm:bulletEnabled val="1"/>
        </dgm:presLayoutVars>
      </dgm:prSet>
      <dgm:spPr/>
      <dgm:t>
        <a:bodyPr/>
        <a:lstStyle/>
        <a:p>
          <a:endParaRPr lang="en-GB"/>
        </a:p>
      </dgm:t>
    </dgm:pt>
    <dgm:pt modelId="{1B4B5CE7-9A2D-4A78-8BD0-D9E1EBB1E9C1}" type="pres">
      <dgm:prSet presAssocID="{B9C6F5E2-6B89-43DC-B37A-50C2D84513D8}" presName="spNode" presStyleCnt="0"/>
      <dgm:spPr/>
    </dgm:pt>
    <dgm:pt modelId="{EB5B9F8C-E416-4D03-8E12-FAED5C930FEC}" type="pres">
      <dgm:prSet presAssocID="{55A4F888-DABB-4ACF-920A-2BCD5FCF5AF3}" presName="sibTrans" presStyleLbl="sibTrans1D1" presStyleIdx="6" presStyleCnt="7"/>
      <dgm:spPr/>
      <dgm:t>
        <a:bodyPr/>
        <a:lstStyle/>
        <a:p>
          <a:endParaRPr lang="en-GB"/>
        </a:p>
      </dgm:t>
    </dgm:pt>
  </dgm:ptLst>
  <dgm:cxnLst>
    <dgm:cxn modelId="{26FED5BB-6971-4F13-AD0F-BCDA10CCA811}" type="presOf" srcId="{6A4AA8AD-3179-423E-ABF1-5CAE0F9F2948}" destId="{7B7A29FB-3E54-4E6A-9971-8758D11D023B}" srcOrd="0" destOrd="0" presId="urn:microsoft.com/office/officeart/2005/8/layout/cycle5"/>
    <dgm:cxn modelId="{496A3891-113B-4DC1-8244-ADE30D2DF27E}" type="presOf" srcId="{55A4F888-DABB-4ACF-920A-2BCD5FCF5AF3}" destId="{EB5B9F8C-E416-4D03-8E12-FAED5C930FEC}" srcOrd="0" destOrd="0" presId="urn:microsoft.com/office/officeart/2005/8/layout/cycle5"/>
    <dgm:cxn modelId="{033ECE3D-28F4-4A83-991C-AAA85A644979}" type="presOf" srcId="{5CFF2F99-7FFE-4153-9637-8C761385AFCE}" destId="{0992694A-8B51-4968-9EDA-6AC28C247800}" srcOrd="0" destOrd="0" presId="urn:microsoft.com/office/officeart/2005/8/layout/cycle5"/>
    <dgm:cxn modelId="{F2C5FC16-51F6-4851-9B44-C9F957429FDD}" type="presOf" srcId="{33789400-F93E-4906-87D6-0A6D684A98AE}" destId="{C4FAF165-9BF3-4266-9C48-916D6E2E22EA}" srcOrd="0" destOrd="0" presId="urn:microsoft.com/office/officeart/2005/8/layout/cycle5"/>
    <dgm:cxn modelId="{48BAD27F-86EF-4014-A26A-24632DEFCCD4}" srcId="{5FDE3CA8-BE63-4B9A-B767-21A704E3CD5A}" destId="{48081E26-B3BA-45AF-A26F-DAA560214655}" srcOrd="5" destOrd="0" parTransId="{F3D6948E-0A4C-4114-95C3-3D41FB21C519}" sibTransId="{33789400-F93E-4906-87D6-0A6D684A98AE}"/>
    <dgm:cxn modelId="{3F6DE590-FF11-461E-9568-29A65EB8AD75}" srcId="{5FDE3CA8-BE63-4B9A-B767-21A704E3CD5A}" destId="{182DDD2C-B05C-4551-8659-554B16899EDF}" srcOrd="0" destOrd="0" parTransId="{C382F564-834B-44B4-9B10-41F2D165E414}" sibTransId="{C85A9AC5-B8C1-48F4-811D-5E9D0E9CC3B5}"/>
    <dgm:cxn modelId="{F0AE9295-86E5-4901-990D-1D1322FAE996}" type="presOf" srcId="{B9C6F5E2-6B89-43DC-B37A-50C2D84513D8}" destId="{267D008E-29E0-4EE4-AF83-736D572BB56D}" srcOrd="0" destOrd="0" presId="urn:microsoft.com/office/officeart/2005/8/layout/cycle5"/>
    <dgm:cxn modelId="{156895BC-D9DF-4260-95A8-03A280E2DEA6}" type="presOf" srcId="{F3E6A988-ED6A-4823-A3BF-4B1430A49249}" destId="{39ED01E1-2714-4BBD-BD2A-24B2FF5E8679}" srcOrd="0" destOrd="0" presId="urn:microsoft.com/office/officeart/2005/8/layout/cycle5"/>
    <dgm:cxn modelId="{6C006253-7500-4AC9-B2F1-95E4491C3D1D}" srcId="{5FDE3CA8-BE63-4B9A-B767-21A704E3CD5A}" destId="{B9C6F5E2-6B89-43DC-B37A-50C2D84513D8}" srcOrd="6" destOrd="0" parTransId="{26A9419D-4703-4915-A0F8-721194D66818}" sibTransId="{55A4F888-DABB-4ACF-920A-2BCD5FCF5AF3}"/>
    <dgm:cxn modelId="{0B6804A6-0492-41E3-A9F9-FCA1BF5A62B2}" type="presOf" srcId="{92E8043F-A118-48A2-90D0-E4C2F743CCB7}" destId="{14CE5C8B-AC10-4C05-BDD6-CF8D316E7554}" srcOrd="0" destOrd="0" presId="urn:microsoft.com/office/officeart/2005/8/layout/cycle5"/>
    <dgm:cxn modelId="{F01CC6C4-B60D-47F0-846B-EDC3A7FABFE2}" srcId="{5FDE3CA8-BE63-4B9A-B767-21A704E3CD5A}" destId="{5CFF2F99-7FFE-4153-9637-8C761385AFCE}" srcOrd="3" destOrd="0" parTransId="{D04CC6A3-AD16-4F8B-B116-543E8B0D7334}" sibTransId="{6A4AA8AD-3179-423E-ABF1-5CAE0F9F2948}"/>
    <dgm:cxn modelId="{4450B37D-1052-4A18-8EB6-0A227CBBE9E8}" type="presOf" srcId="{C85A9AC5-B8C1-48F4-811D-5E9D0E9CC3B5}" destId="{B201033F-4192-41DF-95B3-F3639E6E58D6}" srcOrd="0" destOrd="0" presId="urn:microsoft.com/office/officeart/2005/8/layout/cycle5"/>
    <dgm:cxn modelId="{CBFFAD15-DD4E-4349-AE40-750A10B89237}" type="presOf" srcId="{C90150EC-8368-4B06-98D2-DA3DB781920E}" destId="{17E67E06-018A-41F0-AA46-5F99B7C0396D}" srcOrd="0" destOrd="0" presId="urn:microsoft.com/office/officeart/2005/8/layout/cycle5"/>
    <dgm:cxn modelId="{74563972-E826-49A6-AE0B-F3398016C60B}" srcId="{5FDE3CA8-BE63-4B9A-B767-21A704E3CD5A}" destId="{92E8043F-A118-48A2-90D0-E4C2F743CCB7}" srcOrd="4" destOrd="0" parTransId="{485C08C0-CC9D-4A15-83FC-F0F7A07C3997}" sibTransId="{F3E6A988-ED6A-4823-A3BF-4B1430A49249}"/>
    <dgm:cxn modelId="{AF5A8F8D-A508-4C8C-B858-1D4D31B587F6}" srcId="{5FDE3CA8-BE63-4B9A-B767-21A704E3CD5A}" destId="{C90150EC-8368-4B06-98D2-DA3DB781920E}" srcOrd="2" destOrd="0" parTransId="{D2455A99-6EA9-46AB-B293-DE5D7C746262}" sibTransId="{31715A3B-6EF7-4070-9B48-5574B56A0FD1}"/>
    <dgm:cxn modelId="{7BE2A328-CEAC-4693-846D-B4E6B4E09B0D}" type="presOf" srcId="{5E25FDB2-3A53-4228-88F8-F5D237B14A19}" destId="{29955ECB-D3D0-4A10-98ED-7348E9C91BF1}" srcOrd="0" destOrd="0" presId="urn:microsoft.com/office/officeart/2005/8/layout/cycle5"/>
    <dgm:cxn modelId="{90954115-3D31-497B-A221-82365AC6AA5B}" type="presOf" srcId="{182DDD2C-B05C-4551-8659-554B16899EDF}" destId="{D8C641ED-F7A5-4AB5-98F3-DAD5E0EFDCF5}" srcOrd="0" destOrd="0" presId="urn:microsoft.com/office/officeart/2005/8/layout/cycle5"/>
    <dgm:cxn modelId="{0B8959B2-1C57-49E8-9F25-2CD1ADFA3178}" type="presOf" srcId="{7721499D-4D4B-4C15-BA53-0D98183538BC}" destId="{6BE39945-3562-4006-B7F4-DE220D4BECF1}" srcOrd="0" destOrd="0" presId="urn:microsoft.com/office/officeart/2005/8/layout/cycle5"/>
    <dgm:cxn modelId="{FE1B2993-FF8F-4F0A-A537-6BAB7EA840D3}" type="presOf" srcId="{48081E26-B3BA-45AF-A26F-DAA560214655}" destId="{742CF5E2-62E0-4124-88E4-74052F4BD6FA}" srcOrd="0" destOrd="0" presId="urn:microsoft.com/office/officeart/2005/8/layout/cycle5"/>
    <dgm:cxn modelId="{6BC9D324-86C6-487F-BA9E-BD5AA665A599}" type="presOf" srcId="{31715A3B-6EF7-4070-9B48-5574B56A0FD1}" destId="{AD97E8A6-0A73-4553-B32E-863CD4D3EE4F}" srcOrd="0" destOrd="0" presId="urn:microsoft.com/office/officeart/2005/8/layout/cycle5"/>
    <dgm:cxn modelId="{9BC7D2D8-5DD7-46FF-83EB-F02CEF0A7F0F}" type="presOf" srcId="{5FDE3CA8-BE63-4B9A-B767-21A704E3CD5A}" destId="{04D51CA3-59D8-43D1-B811-3DB90345D0A1}" srcOrd="0" destOrd="0" presId="urn:microsoft.com/office/officeart/2005/8/layout/cycle5"/>
    <dgm:cxn modelId="{6190E4E0-D99D-40E2-BF6F-740304FDA6BF}" srcId="{5FDE3CA8-BE63-4B9A-B767-21A704E3CD5A}" destId="{7721499D-4D4B-4C15-BA53-0D98183538BC}" srcOrd="1" destOrd="0" parTransId="{00E39489-A039-4E1A-BC4E-A6684FB64792}" sibTransId="{5E25FDB2-3A53-4228-88F8-F5D237B14A19}"/>
    <dgm:cxn modelId="{23E8131E-57CB-4327-B77C-2AA2AB378381}" type="presParOf" srcId="{04D51CA3-59D8-43D1-B811-3DB90345D0A1}" destId="{D8C641ED-F7A5-4AB5-98F3-DAD5E0EFDCF5}" srcOrd="0" destOrd="0" presId="urn:microsoft.com/office/officeart/2005/8/layout/cycle5"/>
    <dgm:cxn modelId="{00B75119-EEB6-4F2B-96E0-527F1B1C877B}" type="presParOf" srcId="{04D51CA3-59D8-43D1-B811-3DB90345D0A1}" destId="{63B3DC96-2252-4B23-9846-1FD7F25F4022}" srcOrd="1" destOrd="0" presId="urn:microsoft.com/office/officeart/2005/8/layout/cycle5"/>
    <dgm:cxn modelId="{8570F5DC-3CA2-4A5E-B876-42A269D36D44}" type="presParOf" srcId="{04D51CA3-59D8-43D1-B811-3DB90345D0A1}" destId="{B201033F-4192-41DF-95B3-F3639E6E58D6}" srcOrd="2" destOrd="0" presId="urn:microsoft.com/office/officeart/2005/8/layout/cycle5"/>
    <dgm:cxn modelId="{FBA33376-4F4F-482C-BEFE-6163A285A5D5}" type="presParOf" srcId="{04D51CA3-59D8-43D1-B811-3DB90345D0A1}" destId="{6BE39945-3562-4006-B7F4-DE220D4BECF1}" srcOrd="3" destOrd="0" presId="urn:microsoft.com/office/officeart/2005/8/layout/cycle5"/>
    <dgm:cxn modelId="{E6F2394A-4992-45EA-A7E2-5A0CBE25A198}" type="presParOf" srcId="{04D51CA3-59D8-43D1-B811-3DB90345D0A1}" destId="{F957FCCD-FB15-44A7-B6A0-BBA50C80DCA9}" srcOrd="4" destOrd="0" presId="urn:microsoft.com/office/officeart/2005/8/layout/cycle5"/>
    <dgm:cxn modelId="{19A75808-9B98-4163-BC79-33B852BCDCC8}" type="presParOf" srcId="{04D51CA3-59D8-43D1-B811-3DB90345D0A1}" destId="{29955ECB-D3D0-4A10-98ED-7348E9C91BF1}" srcOrd="5" destOrd="0" presId="urn:microsoft.com/office/officeart/2005/8/layout/cycle5"/>
    <dgm:cxn modelId="{355A5B91-EE63-4BE9-8073-5C244204FC3E}" type="presParOf" srcId="{04D51CA3-59D8-43D1-B811-3DB90345D0A1}" destId="{17E67E06-018A-41F0-AA46-5F99B7C0396D}" srcOrd="6" destOrd="0" presId="urn:microsoft.com/office/officeart/2005/8/layout/cycle5"/>
    <dgm:cxn modelId="{D55E315B-2778-4167-8EAE-68ADE13437A9}" type="presParOf" srcId="{04D51CA3-59D8-43D1-B811-3DB90345D0A1}" destId="{9F46238F-2978-493C-B1BB-71F992935DE3}" srcOrd="7" destOrd="0" presId="urn:microsoft.com/office/officeart/2005/8/layout/cycle5"/>
    <dgm:cxn modelId="{7B902FE9-ECA5-44A2-A07F-6922744A6815}" type="presParOf" srcId="{04D51CA3-59D8-43D1-B811-3DB90345D0A1}" destId="{AD97E8A6-0A73-4553-B32E-863CD4D3EE4F}" srcOrd="8" destOrd="0" presId="urn:microsoft.com/office/officeart/2005/8/layout/cycle5"/>
    <dgm:cxn modelId="{C73533C6-524D-4827-8A5E-61E3E2210917}" type="presParOf" srcId="{04D51CA3-59D8-43D1-B811-3DB90345D0A1}" destId="{0992694A-8B51-4968-9EDA-6AC28C247800}" srcOrd="9" destOrd="0" presId="urn:microsoft.com/office/officeart/2005/8/layout/cycle5"/>
    <dgm:cxn modelId="{9BA4482F-42AF-4C9F-924D-1907BFD9AAE4}" type="presParOf" srcId="{04D51CA3-59D8-43D1-B811-3DB90345D0A1}" destId="{D0B9DBA3-8582-4D8C-9545-487DA011C28E}" srcOrd="10" destOrd="0" presId="urn:microsoft.com/office/officeart/2005/8/layout/cycle5"/>
    <dgm:cxn modelId="{79C6A63B-5BD6-49FA-9C09-CBF24CDCF547}" type="presParOf" srcId="{04D51CA3-59D8-43D1-B811-3DB90345D0A1}" destId="{7B7A29FB-3E54-4E6A-9971-8758D11D023B}" srcOrd="11" destOrd="0" presId="urn:microsoft.com/office/officeart/2005/8/layout/cycle5"/>
    <dgm:cxn modelId="{52B4DA36-0B41-4B89-A959-B5ABF3E54508}" type="presParOf" srcId="{04D51CA3-59D8-43D1-B811-3DB90345D0A1}" destId="{14CE5C8B-AC10-4C05-BDD6-CF8D316E7554}" srcOrd="12" destOrd="0" presId="urn:microsoft.com/office/officeart/2005/8/layout/cycle5"/>
    <dgm:cxn modelId="{792A7CAD-4EFC-4C6F-9161-0665C477B651}" type="presParOf" srcId="{04D51CA3-59D8-43D1-B811-3DB90345D0A1}" destId="{53051583-2DAA-4B4E-89EF-CF990CC04D1E}" srcOrd="13" destOrd="0" presId="urn:microsoft.com/office/officeart/2005/8/layout/cycle5"/>
    <dgm:cxn modelId="{15B004CA-E3FB-4BD0-B029-FD9708E278B5}" type="presParOf" srcId="{04D51CA3-59D8-43D1-B811-3DB90345D0A1}" destId="{39ED01E1-2714-4BBD-BD2A-24B2FF5E8679}" srcOrd="14" destOrd="0" presId="urn:microsoft.com/office/officeart/2005/8/layout/cycle5"/>
    <dgm:cxn modelId="{23C4D9F4-260B-4AFF-8BF2-4DC966960363}" type="presParOf" srcId="{04D51CA3-59D8-43D1-B811-3DB90345D0A1}" destId="{742CF5E2-62E0-4124-88E4-74052F4BD6FA}" srcOrd="15" destOrd="0" presId="urn:microsoft.com/office/officeart/2005/8/layout/cycle5"/>
    <dgm:cxn modelId="{A7137BE4-439F-4A14-B312-C233390E5F2A}" type="presParOf" srcId="{04D51CA3-59D8-43D1-B811-3DB90345D0A1}" destId="{651280C8-E2CF-47AD-9DB2-16D3CD48CC5F}" srcOrd="16" destOrd="0" presId="urn:microsoft.com/office/officeart/2005/8/layout/cycle5"/>
    <dgm:cxn modelId="{45F359B9-1C0C-447D-8800-7E6E975398A1}" type="presParOf" srcId="{04D51CA3-59D8-43D1-B811-3DB90345D0A1}" destId="{C4FAF165-9BF3-4266-9C48-916D6E2E22EA}" srcOrd="17" destOrd="0" presId="urn:microsoft.com/office/officeart/2005/8/layout/cycle5"/>
    <dgm:cxn modelId="{CD0B9598-70D1-48DE-8E36-53EA99A8D411}" type="presParOf" srcId="{04D51CA3-59D8-43D1-B811-3DB90345D0A1}" destId="{267D008E-29E0-4EE4-AF83-736D572BB56D}" srcOrd="18" destOrd="0" presId="urn:microsoft.com/office/officeart/2005/8/layout/cycle5"/>
    <dgm:cxn modelId="{608D88B5-4E94-4841-A91F-704BA8899455}" type="presParOf" srcId="{04D51CA3-59D8-43D1-B811-3DB90345D0A1}" destId="{1B4B5CE7-9A2D-4A78-8BD0-D9E1EBB1E9C1}" srcOrd="19" destOrd="0" presId="urn:microsoft.com/office/officeart/2005/8/layout/cycle5"/>
    <dgm:cxn modelId="{BAF8AB46-0552-4D84-91CE-BF5218F8F967}" type="presParOf" srcId="{04D51CA3-59D8-43D1-B811-3DB90345D0A1}" destId="{EB5B9F8C-E416-4D03-8E12-FAED5C930FEC}"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641ED-F7A5-4AB5-98F3-DAD5E0EFDCF5}">
      <dsp:nvSpPr>
        <dsp:cNvPr id="0" name=""/>
        <dsp:cNvSpPr/>
      </dsp:nvSpPr>
      <dsp:spPr>
        <a:xfrm>
          <a:off x="2700589" y="288655"/>
          <a:ext cx="1399567" cy="909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NWK’s shed managers are trained by RS (8-10 sheds by zone)</a:t>
          </a:r>
          <a:endParaRPr lang="en-GB" sz="1100" kern="1200" noProof="0" dirty="0"/>
        </a:p>
      </dsp:txBody>
      <dsp:txXfrm>
        <a:off x="2744998" y="333064"/>
        <a:ext cx="1310749" cy="820901"/>
      </dsp:txXfrm>
    </dsp:sp>
    <dsp:sp modelId="{B201033F-4192-41DF-95B3-F3639E6E58D6}">
      <dsp:nvSpPr>
        <dsp:cNvPr id="0" name=""/>
        <dsp:cNvSpPr/>
      </dsp:nvSpPr>
      <dsp:spPr>
        <a:xfrm>
          <a:off x="1255032" y="845195"/>
          <a:ext cx="5190965" cy="5190965"/>
        </a:xfrm>
        <a:custGeom>
          <a:avLst/>
          <a:gdLst/>
          <a:ahLst/>
          <a:cxnLst/>
          <a:rect l="0" t="0" r="0" b="0"/>
          <a:pathLst>
            <a:path>
              <a:moveTo>
                <a:pt x="3015424" y="34198"/>
              </a:moveTo>
              <a:arcTo wR="2595482" hR="2595482" stAng="16758674" swAng="6877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E39945-3562-4006-B7F4-DE220D4BECF1}">
      <dsp:nvSpPr>
        <dsp:cNvPr id="0" name=""/>
        <dsp:cNvSpPr/>
      </dsp:nvSpPr>
      <dsp:spPr>
        <a:xfrm>
          <a:off x="4688483" y="1080131"/>
          <a:ext cx="1564856" cy="1170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Shed managers train their ‘distributors’ (lead farmers; ~20 per shed)</a:t>
          </a:r>
          <a:endParaRPr lang="en-GB" sz="1100" kern="1200" noProof="0" dirty="0"/>
        </a:p>
      </dsp:txBody>
      <dsp:txXfrm>
        <a:off x="4745616" y="1137264"/>
        <a:ext cx="1450590" cy="1056114"/>
      </dsp:txXfrm>
    </dsp:sp>
    <dsp:sp modelId="{29955ECB-D3D0-4A10-98ED-7348E9C91BF1}">
      <dsp:nvSpPr>
        <dsp:cNvPr id="0" name=""/>
        <dsp:cNvSpPr/>
      </dsp:nvSpPr>
      <dsp:spPr>
        <a:xfrm>
          <a:off x="727860" y="-1243989"/>
          <a:ext cx="5190965" cy="5190965"/>
        </a:xfrm>
        <a:custGeom>
          <a:avLst/>
          <a:gdLst/>
          <a:ahLst/>
          <a:cxnLst/>
          <a:rect l="0" t="0" r="0" b="0"/>
          <a:pathLst>
            <a:path>
              <a:moveTo>
                <a:pt x="4990752" y="3595089"/>
              </a:moveTo>
              <a:arcTo wR="2595482" hR="2595482" stAng="1359121" swAng="4307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E67E06-018A-41F0-AA46-5F99B7C0396D}">
      <dsp:nvSpPr>
        <dsp:cNvPr id="0" name=""/>
        <dsp:cNvSpPr/>
      </dsp:nvSpPr>
      <dsp:spPr>
        <a:xfrm>
          <a:off x="4417047" y="2735250"/>
          <a:ext cx="2166362" cy="14864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‘Distributors’ with help from shed managers promote the product during pre-planting ~1-hour meetings (few big per shed and many small)</a:t>
          </a:r>
          <a:endParaRPr lang="en-GB" sz="1100" kern="1200" noProof="0" dirty="0"/>
        </a:p>
      </dsp:txBody>
      <dsp:txXfrm>
        <a:off x="4489609" y="2807812"/>
        <a:ext cx="2021238" cy="1341311"/>
      </dsp:txXfrm>
    </dsp:sp>
    <dsp:sp modelId="{AD97E8A6-0A73-4553-B32E-863CD4D3EE4F}">
      <dsp:nvSpPr>
        <dsp:cNvPr id="0" name=""/>
        <dsp:cNvSpPr/>
      </dsp:nvSpPr>
      <dsp:spPr>
        <a:xfrm>
          <a:off x="1483640" y="-715423"/>
          <a:ext cx="5190965" cy="5190965"/>
        </a:xfrm>
        <a:custGeom>
          <a:avLst/>
          <a:gdLst/>
          <a:ahLst/>
          <a:cxnLst/>
          <a:rect l="0" t="0" r="0" b="0"/>
          <a:pathLst>
            <a:path>
              <a:moveTo>
                <a:pt x="3640490" y="4971295"/>
              </a:moveTo>
              <a:arcTo wR="2595482" hR="2595482" stAng="3975455" swAng="3263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992694A-8B51-4968-9EDA-6AC28C247800}">
      <dsp:nvSpPr>
        <dsp:cNvPr id="0" name=""/>
        <dsp:cNvSpPr/>
      </dsp:nvSpPr>
      <dsp:spPr>
        <a:xfrm>
          <a:off x="3488062" y="4368734"/>
          <a:ext cx="1399567" cy="909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Shed managers and distributors enrol farmers; inputs distributed</a:t>
          </a:r>
          <a:endParaRPr lang="en-GB" sz="1100" kern="1200" noProof="0" dirty="0"/>
        </a:p>
      </dsp:txBody>
      <dsp:txXfrm>
        <a:off x="3532471" y="4413143"/>
        <a:ext cx="1310749" cy="820901"/>
      </dsp:txXfrm>
    </dsp:sp>
    <dsp:sp modelId="{7B7A29FB-3E54-4E6A-9971-8758D11D023B}">
      <dsp:nvSpPr>
        <dsp:cNvPr id="0" name=""/>
        <dsp:cNvSpPr/>
      </dsp:nvSpPr>
      <dsp:spPr>
        <a:xfrm>
          <a:off x="719237" y="-190564"/>
          <a:ext cx="5190965" cy="5190965"/>
        </a:xfrm>
        <a:custGeom>
          <a:avLst/>
          <a:gdLst/>
          <a:ahLst/>
          <a:cxnLst/>
          <a:rect l="0" t="0" r="0" b="0"/>
          <a:pathLst>
            <a:path>
              <a:moveTo>
                <a:pt x="2702162" y="5188771"/>
              </a:moveTo>
              <a:arcTo wR="2595482" hR="2595482" stAng="5258661" swAng="2655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4CE5C8B-AC10-4C05-BDD6-CF8D316E7554}">
      <dsp:nvSpPr>
        <dsp:cNvPr id="0" name=""/>
        <dsp:cNvSpPr/>
      </dsp:nvSpPr>
      <dsp:spPr>
        <a:xfrm>
          <a:off x="1754687" y="4319067"/>
          <a:ext cx="1399567" cy="909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H" sz="1100" kern="1200" dirty="0" smtClean="0"/>
            <a:t>Cotton production trainings; </a:t>
          </a:r>
          <a:r>
            <a:rPr lang="fr-CH" sz="1100" kern="1200" dirty="0" err="1" smtClean="0"/>
            <a:t>farmers</a:t>
          </a:r>
          <a:r>
            <a:rPr lang="fr-CH" sz="1100" kern="1200" dirty="0" smtClean="0"/>
            <a:t> </a:t>
          </a:r>
          <a:r>
            <a:rPr lang="fr-CH" sz="1100" kern="1200" dirty="0" err="1" smtClean="0"/>
            <a:t>visit</a:t>
          </a:r>
          <a:r>
            <a:rPr lang="fr-CH" sz="1100" kern="1200" dirty="0" smtClean="0"/>
            <a:t> NWK shop for more inputs </a:t>
          </a:r>
          <a:r>
            <a:rPr lang="fr-CH" sz="1100" kern="1200" dirty="0" err="1" smtClean="0"/>
            <a:t>etc</a:t>
          </a:r>
          <a:endParaRPr lang="en-GB" sz="1100" kern="1200" dirty="0"/>
        </a:p>
      </dsp:txBody>
      <dsp:txXfrm>
        <a:off x="1799096" y="4363476"/>
        <a:ext cx="1310749" cy="820901"/>
      </dsp:txXfrm>
    </dsp:sp>
    <dsp:sp modelId="{39ED01E1-2714-4BBD-BD2A-24B2FF5E8679}">
      <dsp:nvSpPr>
        <dsp:cNvPr id="0" name=""/>
        <dsp:cNvSpPr/>
      </dsp:nvSpPr>
      <dsp:spPr>
        <a:xfrm>
          <a:off x="833470" y="-368724"/>
          <a:ext cx="5190965" cy="5190965"/>
        </a:xfrm>
        <a:custGeom>
          <a:avLst/>
          <a:gdLst/>
          <a:ahLst/>
          <a:cxnLst/>
          <a:rect l="0" t="0" r="0" b="0"/>
          <a:pathLst>
            <a:path>
              <a:moveTo>
                <a:pt x="954760" y="4606591"/>
              </a:moveTo>
              <a:arcTo wR="2595482" hR="2595482" stAng="7752515" swAng="5295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2CF5E2-62E0-4124-88E4-74052F4BD6FA}">
      <dsp:nvSpPr>
        <dsp:cNvPr id="0" name=""/>
        <dsp:cNvSpPr/>
      </dsp:nvSpPr>
      <dsp:spPr>
        <a:xfrm>
          <a:off x="335568" y="2807550"/>
          <a:ext cx="1873237" cy="1053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err="1" smtClean="0"/>
            <a:t>Payouts</a:t>
          </a:r>
          <a:r>
            <a:rPr lang="en-GB" sz="1100" kern="1200" noProof="0" dirty="0" smtClean="0"/>
            <a:t> (if any) combined with end season payments</a:t>
          </a:r>
          <a:endParaRPr lang="en-GB" sz="1100" kern="1200" noProof="0" dirty="0"/>
        </a:p>
      </dsp:txBody>
      <dsp:txXfrm>
        <a:off x="387015" y="2858997"/>
        <a:ext cx="1770343" cy="950997"/>
      </dsp:txXfrm>
    </dsp:sp>
    <dsp:sp modelId="{C4FAF165-9BF3-4266-9C48-916D6E2E22EA}">
      <dsp:nvSpPr>
        <dsp:cNvPr id="0" name=""/>
        <dsp:cNvSpPr/>
      </dsp:nvSpPr>
      <dsp:spPr>
        <a:xfrm>
          <a:off x="1262604" y="51048"/>
          <a:ext cx="5190965" cy="5190965"/>
        </a:xfrm>
        <a:custGeom>
          <a:avLst/>
          <a:gdLst/>
          <a:ahLst/>
          <a:cxnLst/>
          <a:rect l="0" t="0" r="0" b="0"/>
          <a:pathLst>
            <a:path>
              <a:moveTo>
                <a:pt x="514" y="2647140"/>
              </a:moveTo>
              <a:arcTo wR="2595482" hR="2595482" stAng="10731574" swAng="43629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7D008E-29E0-4EE4-AF83-736D572BB56D}">
      <dsp:nvSpPr>
        <dsp:cNvPr id="0" name=""/>
        <dsp:cNvSpPr/>
      </dsp:nvSpPr>
      <dsp:spPr>
        <a:xfrm>
          <a:off x="818932" y="1152163"/>
          <a:ext cx="1555843" cy="1108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Agriculture fairs during Jul-Sep</a:t>
          </a:r>
          <a:endParaRPr lang="en-GB" sz="1100" kern="1200" noProof="0" dirty="0"/>
        </a:p>
      </dsp:txBody>
      <dsp:txXfrm>
        <a:off x="873049" y="1206280"/>
        <a:ext cx="1447609" cy="1000367"/>
      </dsp:txXfrm>
    </dsp:sp>
    <dsp:sp modelId="{EB5B9F8C-E416-4D03-8E12-FAED5C930FEC}">
      <dsp:nvSpPr>
        <dsp:cNvPr id="0" name=""/>
        <dsp:cNvSpPr/>
      </dsp:nvSpPr>
      <dsp:spPr>
        <a:xfrm>
          <a:off x="1204808" y="602504"/>
          <a:ext cx="5190965" cy="5190965"/>
        </a:xfrm>
        <a:custGeom>
          <a:avLst/>
          <a:gdLst/>
          <a:ahLst/>
          <a:cxnLst/>
          <a:rect l="0" t="0" r="0" b="0"/>
          <a:pathLst>
            <a:path>
              <a:moveTo>
                <a:pt x="1091851" y="479915"/>
              </a:moveTo>
              <a:arcTo wR="2595482" hR="2595482" stAng="14075810" swAng="4654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641ED-F7A5-4AB5-98F3-DAD5E0EFDCF5}">
      <dsp:nvSpPr>
        <dsp:cNvPr id="0" name=""/>
        <dsp:cNvSpPr/>
      </dsp:nvSpPr>
      <dsp:spPr>
        <a:xfrm>
          <a:off x="3671812" y="289315"/>
          <a:ext cx="1399040" cy="909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NWK’s shed managers are trained by RS (8-10 sheds by zone)</a:t>
          </a:r>
          <a:endParaRPr lang="en-GB" sz="1100" kern="1200" noProof="0" dirty="0"/>
        </a:p>
      </dsp:txBody>
      <dsp:txXfrm>
        <a:off x="3716204" y="333707"/>
        <a:ext cx="1310256" cy="820592"/>
      </dsp:txXfrm>
    </dsp:sp>
    <dsp:sp modelId="{B201033F-4192-41DF-95B3-F3639E6E58D6}">
      <dsp:nvSpPr>
        <dsp:cNvPr id="0" name=""/>
        <dsp:cNvSpPr/>
      </dsp:nvSpPr>
      <dsp:spPr>
        <a:xfrm>
          <a:off x="2226301" y="845620"/>
          <a:ext cx="5189801" cy="5189801"/>
        </a:xfrm>
        <a:custGeom>
          <a:avLst/>
          <a:gdLst/>
          <a:ahLst/>
          <a:cxnLst/>
          <a:rect l="0" t="0" r="0" b="0"/>
          <a:pathLst>
            <a:path>
              <a:moveTo>
                <a:pt x="3014861" y="34208"/>
              </a:moveTo>
              <a:arcTo wR="2594900" hR="2594900" stAng="16758825" swAng="6879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E39945-3562-4006-B7F4-DE220D4BECF1}">
      <dsp:nvSpPr>
        <dsp:cNvPr id="0" name=""/>
        <dsp:cNvSpPr/>
      </dsp:nvSpPr>
      <dsp:spPr>
        <a:xfrm>
          <a:off x="5659273" y="1080633"/>
          <a:ext cx="1564266" cy="11699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Shed managers train their ‘distributors’ (lead farmers; ~20 per shed)</a:t>
          </a:r>
          <a:endParaRPr lang="en-GB" sz="1100" kern="1200" noProof="0" dirty="0"/>
        </a:p>
      </dsp:txBody>
      <dsp:txXfrm>
        <a:off x="5716385" y="1137745"/>
        <a:ext cx="1450042" cy="1055715"/>
      </dsp:txXfrm>
    </dsp:sp>
    <dsp:sp modelId="{29955ECB-D3D0-4A10-98ED-7348E9C91BF1}">
      <dsp:nvSpPr>
        <dsp:cNvPr id="0" name=""/>
        <dsp:cNvSpPr/>
      </dsp:nvSpPr>
      <dsp:spPr>
        <a:xfrm>
          <a:off x="1553822" y="-623602"/>
          <a:ext cx="5189801" cy="5189801"/>
        </a:xfrm>
        <a:custGeom>
          <a:avLst/>
          <a:gdLst/>
          <a:ahLst/>
          <a:cxnLst/>
          <a:rect l="0" t="0" r="0" b="0"/>
          <a:pathLst>
            <a:path>
              <a:moveTo>
                <a:pt x="5159359" y="2991211"/>
              </a:moveTo>
              <a:arcTo wR="2594900" hR="2594900" stAng="527098" swAng="47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E67E06-018A-41F0-AA46-5F99B7C0396D}">
      <dsp:nvSpPr>
        <dsp:cNvPr id="0" name=""/>
        <dsp:cNvSpPr/>
      </dsp:nvSpPr>
      <dsp:spPr>
        <a:xfrm>
          <a:off x="5467306" y="2826361"/>
          <a:ext cx="2165546" cy="1485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‘Distributors’ with help from shed managers promote the product during pre-planting ~1-hour meetings (few big per shed and many small)</a:t>
          </a:r>
          <a:endParaRPr lang="en-GB" sz="1100" kern="1200" noProof="0" dirty="0"/>
        </a:p>
      </dsp:txBody>
      <dsp:txXfrm>
        <a:off x="5539840" y="2898895"/>
        <a:ext cx="2020478" cy="1340807"/>
      </dsp:txXfrm>
    </dsp:sp>
    <dsp:sp modelId="{AD97E8A6-0A73-4553-B32E-863CD4D3EE4F}">
      <dsp:nvSpPr>
        <dsp:cNvPr id="0" name=""/>
        <dsp:cNvSpPr/>
      </dsp:nvSpPr>
      <dsp:spPr>
        <a:xfrm>
          <a:off x="3082435" y="-819020"/>
          <a:ext cx="5189801" cy="5189801"/>
        </a:xfrm>
        <a:custGeom>
          <a:avLst/>
          <a:gdLst/>
          <a:ahLst/>
          <a:cxnLst/>
          <a:rect l="0" t="0" r="0" b="0"/>
          <a:pathLst>
            <a:path>
              <a:moveTo>
                <a:pt x="3056208" y="5148468"/>
              </a:moveTo>
              <a:arcTo wR="2594900" hR="2594900" stAng="4785590" swAng="35238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992694A-8B51-4968-9EDA-6AC28C247800}">
      <dsp:nvSpPr>
        <dsp:cNvPr id="0" name=""/>
        <dsp:cNvSpPr/>
      </dsp:nvSpPr>
      <dsp:spPr>
        <a:xfrm>
          <a:off x="4459109" y="4368480"/>
          <a:ext cx="1399040" cy="909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Shed managers and distributors enrol farmers; inputs distributed</a:t>
          </a:r>
          <a:endParaRPr lang="en-GB" sz="1100" kern="1200" noProof="0" dirty="0"/>
        </a:p>
      </dsp:txBody>
      <dsp:txXfrm>
        <a:off x="4503501" y="4412872"/>
        <a:ext cx="1310256" cy="820592"/>
      </dsp:txXfrm>
    </dsp:sp>
    <dsp:sp modelId="{7B7A29FB-3E54-4E6A-9971-8758D11D023B}">
      <dsp:nvSpPr>
        <dsp:cNvPr id="0" name=""/>
        <dsp:cNvSpPr/>
      </dsp:nvSpPr>
      <dsp:spPr>
        <a:xfrm>
          <a:off x="1690855" y="-189869"/>
          <a:ext cx="5189801" cy="5189801"/>
        </a:xfrm>
        <a:custGeom>
          <a:avLst/>
          <a:gdLst/>
          <a:ahLst/>
          <a:cxnLst/>
          <a:rect l="0" t="0" r="0" b="0"/>
          <a:pathLst>
            <a:path>
              <a:moveTo>
                <a:pt x="2701563" y="5187608"/>
              </a:moveTo>
              <a:arcTo wR="2594900" hR="2594900" stAng="5258653" swAng="26575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4CE5C8B-AC10-4C05-BDD6-CF8D316E7554}">
      <dsp:nvSpPr>
        <dsp:cNvPr id="0" name=""/>
        <dsp:cNvSpPr/>
      </dsp:nvSpPr>
      <dsp:spPr>
        <a:xfrm>
          <a:off x="2726122" y="4318824"/>
          <a:ext cx="1399040" cy="909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r-CH" sz="1100" kern="1200" dirty="0" smtClean="0"/>
            <a:t>Cotton production trainings; </a:t>
          </a:r>
          <a:r>
            <a:rPr lang="fr-CH" sz="1100" kern="1200" dirty="0" err="1" smtClean="0"/>
            <a:t>farmers</a:t>
          </a:r>
          <a:r>
            <a:rPr lang="fr-CH" sz="1100" kern="1200" dirty="0" smtClean="0"/>
            <a:t> </a:t>
          </a:r>
          <a:r>
            <a:rPr lang="fr-CH" sz="1100" kern="1200" dirty="0" err="1" smtClean="0"/>
            <a:t>visit</a:t>
          </a:r>
          <a:r>
            <a:rPr lang="fr-CH" sz="1100" kern="1200" dirty="0" smtClean="0"/>
            <a:t> NWK shop for more inputs </a:t>
          </a:r>
          <a:r>
            <a:rPr lang="fr-CH" sz="1100" kern="1200" dirty="0" err="1" smtClean="0"/>
            <a:t>etc</a:t>
          </a:r>
          <a:endParaRPr lang="en-GB" sz="1100" kern="1200" dirty="0"/>
        </a:p>
      </dsp:txBody>
      <dsp:txXfrm>
        <a:off x="2770514" y="4363216"/>
        <a:ext cx="1310256" cy="820592"/>
      </dsp:txXfrm>
    </dsp:sp>
    <dsp:sp modelId="{39ED01E1-2714-4BBD-BD2A-24B2FF5E8679}">
      <dsp:nvSpPr>
        <dsp:cNvPr id="0" name=""/>
        <dsp:cNvSpPr/>
      </dsp:nvSpPr>
      <dsp:spPr>
        <a:xfrm>
          <a:off x="2169457" y="-43552"/>
          <a:ext cx="5189801" cy="5189801"/>
        </a:xfrm>
        <a:custGeom>
          <a:avLst/>
          <a:gdLst/>
          <a:ahLst/>
          <a:cxnLst/>
          <a:rect l="0" t="0" r="0" b="0"/>
          <a:pathLst>
            <a:path>
              <a:moveTo>
                <a:pt x="621960" y="4280433"/>
              </a:moveTo>
              <a:arcTo wR="2594900" hR="2594900" stAng="8369514" swAng="4377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2CF5E2-62E0-4124-88E4-74052F4BD6FA}">
      <dsp:nvSpPr>
        <dsp:cNvPr id="0" name=""/>
        <dsp:cNvSpPr/>
      </dsp:nvSpPr>
      <dsp:spPr>
        <a:xfrm>
          <a:off x="1442509" y="2826102"/>
          <a:ext cx="1872531" cy="10534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err="1" smtClean="0"/>
            <a:t>Payouts</a:t>
          </a:r>
          <a:r>
            <a:rPr lang="en-GB" sz="1100" kern="1200" noProof="0" dirty="0" smtClean="0"/>
            <a:t> (if any) combined with end season payments</a:t>
          </a:r>
          <a:endParaRPr lang="en-GB" sz="1100" kern="1200" noProof="0" dirty="0"/>
        </a:p>
      </dsp:txBody>
      <dsp:txXfrm>
        <a:off x="1493936" y="2877529"/>
        <a:ext cx="1769677" cy="950640"/>
      </dsp:txXfrm>
    </dsp:sp>
    <dsp:sp modelId="{C4FAF165-9BF3-4266-9C48-916D6E2E22EA}">
      <dsp:nvSpPr>
        <dsp:cNvPr id="0" name=""/>
        <dsp:cNvSpPr/>
      </dsp:nvSpPr>
      <dsp:spPr>
        <a:xfrm>
          <a:off x="2255708" y="-527082"/>
          <a:ext cx="5189801" cy="5189801"/>
        </a:xfrm>
        <a:custGeom>
          <a:avLst/>
          <a:gdLst/>
          <a:ahLst/>
          <a:cxnLst/>
          <a:rect l="0" t="0" r="0" b="0"/>
          <a:pathLst>
            <a:path>
              <a:moveTo>
                <a:pt x="82100" y="3242468"/>
              </a:moveTo>
              <a:arcTo wR="2594900" hR="2594900" stAng="9932933" swAng="4587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7D008E-29E0-4EE4-AF83-736D572BB56D}">
      <dsp:nvSpPr>
        <dsp:cNvPr id="0" name=""/>
        <dsp:cNvSpPr/>
      </dsp:nvSpPr>
      <dsp:spPr>
        <a:xfrm>
          <a:off x="1790588" y="1152644"/>
          <a:ext cx="1555257" cy="11081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GB" sz="1100" kern="1200" noProof="0" dirty="0" smtClean="0"/>
            <a:t>Agriculture fairs during Jul-Sep</a:t>
          </a:r>
          <a:endParaRPr lang="en-GB" sz="1100" kern="1200" noProof="0" dirty="0"/>
        </a:p>
      </dsp:txBody>
      <dsp:txXfrm>
        <a:off x="1844685" y="1206741"/>
        <a:ext cx="1447063" cy="999989"/>
      </dsp:txXfrm>
    </dsp:sp>
    <dsp:sp modelId="{EB5B9F8C-E416-4D03-8E12-FAED5C930FEC}">
      <dsp:nvSpPr>
        <dsp:cNvPr id="0" name=""/>
        <dsp:cNvSpPr/>
      </dsp:nvSpPr>
      <dsp:spPr>
        <a:xfrm>
          <a:off x="2176136" y="603099"/>
          <a:ext cx="5189801" cy="5189801"/>
        </a:xfrm>
        <a:custGeom>
          <a:avLst/>
          <a:gdLst/>
          <a:ahLst/>
          <a:cxnLst/>
          <a:rect l="0" t="0" r="0" b="0"/>
          <a:pathLst>
            <a:path>
              <a:moveTo>
                <a:pt x="1091636" y="479786"/>
              </a:moveTo>
              <a:arcTo wR="2594900" hR="2594900" stAng="14075859" swAng="46569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62FDD19-93DD-7245-B099-F8178CE98E7E}" type="datetimeFigureOut">
              <a:rPr lang="fr-FR" smtClean="0"/>
              <a:t>13/01/2017</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4DC1E3C-2398-E94B-B4E2-DE66C0D5FAD3}" type="slidenum">
              <a:rPr lang="fr-FR" smtClean="0"/>
              <a:t>‹#›</a:t>
            </a:fld>
            <a:endParaRPr lang="fr-FR"/>
          </a:p>
        </p:txBody>
      </p:sp>
    </p:spTree>
    <p:extLst>
      <p:ext uri="{BB962C8B-B14F-4D97-AF65-F5344CB8AC3E}">
        <p14:creationId xmlns:p14="http://schemas.microsoft.com/office/powerpoint/2010/main" val="1179062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6775B1-1DC5-413A-A667-C07A0EFB877A}" type="datetimeFigureOut">
              <a:rPr lang="en-PH" smtClean="0"/>
              <a:t>1/13/2017</a:t>
            </a:fld>
            <a:endParaRPr lang="en-PH"/>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C38B7C-0D77-43A1-93B1-9C6827DEB6B7}" type="slidenum">
              <a:rPr lang="en-PH" smtClean="0"/>
              <a:t>‹#›</a:t>
            </a:fld>
            <a:endParaRPr lang="en-PH"/>
          </a:p>
        </p:txBody>
      </p:sp>
    </p:spTree>
    <p:extLst>
      <p:ext uri="{BB962C8B-B14F-4D97-AF65-F5344CB8AC3E}">
        <p14:creationId xmlns:p14="http://schemas.microsoft.com/office/powerpoint/2010/main" val="10381421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AECEBF-A65B-024F-9E67-78677DDB51EB}" type="slidenum">
              <a:rPr lang="en-US" smtClean="0"/>
              <a:t>3</a:t>
            </a:fld>
            <a:endParaRPr lang="en-US"/>
          </a:p>
        </p:txBody>
      </p:sp>
    </p:spTree>
    <p:extLst>
      <p:ext uri="{BB962C8B-B14F-4D97-AF65-F5344CB8AC3E}">
        <p14:creationId xmlns:p14="http://schemas.microsoft.com/office/powerpoint/2010/main" val="35601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25k farmers under FISP in </a:t>
            </a:r>
            <a:r>
              <a:rPr lang="en-GB" sz="1200" kern="1200" dirty="0" err="1" smtClean="0">
                <a:solidFill>
                  <a:schemeClr val="tx1"/>
                </a:solidFill>
                <a:effectLst/>
                <a:latin typeface="+mn-lt"/>
                <a:ea typeface="+mn-ea"/>
                <a:cs typeface="+mn-cs"/>
              </a:rPr>
              <a:t>Choma</a:t>
            </a:r>
            <a:r>
              <a:rPr lang="en-GB" sz="1200" kern="1200" dirty="0" smtClean="0">
                <a:solidFill>
                  <a:schemeClr val="tx1"/>
                </a:solidFill>
                <a:effectLst/>
                <a:latin typeface="+mn-lt"/>
                <a:ea typeface="+mn-ea"/>
                <a:cs typeface="+mn-cs"/>
              </a:rPr>
              <a:t> (with </a:t>
            </a:r>
            <a:r>
              <a:rPr lang="en-GB" sz="1200" kern="1200" dirty="0" smtClean="0">
                <a:solidFill>
                  <a:srgbClr val="FF0000"/>
                </a:solidFill>
                <a:effectLst/>
                <a:latin typeface="+mn-lt"/>
                <a:ea typeface="+mn-ea"/>
                <a:cs typeface="+mn-cs"/>
              </a:rPr>
              <a:t>700k</a:t>
            </a:r>
            <a:r>
              <a:rPr lang="en-GB" sz="1200" kern="1200" dirty="0" smtClean="0">
                <a:solidFill>
                  <a:schemeClr val="tx1"/>
                </a:solidFill>
                <a:effectLst/>
                <a:latin typeface="+mn-lt"/>
                <a:ea typeface="+mn-ea"/>
                <a:cs typeface="+mn-cs"/>
              </a:rPr>
              <a:t> enrolled nationally – check number); criteria: be a farmer, belong to a farmer group (100 kw per year fee), be in the right locality; a bit more than 50% can get to it; some rationing because of the budget. It is supposed</a:t>
            </a:r>
            <a:r>
              <a:rPr lang="en-GB" sz="1200" kern="1200" baseline="0" dirty="0" smtClean="0">
                <a:solidFill>
                  <a:schemeClr val="tx1"/>
                </a:solidFill>
                <a:effectLst/>
                <a:latin typeface="+mn-lt"/>
                <a:ea typeface="+mn-ea"/>
                <a:cs typeface="+mn-cs"/>
              </a:rPr>
              <a:t> to be targeting the poorest through community check but this seems not be happening. 48 dealers affiliated in </a:t>
            </a:r>
            <a:r>
              <a:rPr lang="en-GB" sz="1200" kern="1200" baseline="0" dirty="0" err="1" smtClean="0">
                <a:solidFill>
                  <a:schemeClr val="tx1"/>
                </a:solidFill>
                <a:effectLst/>
                <a:latin typeface="+mn-lt"/>
                <a:ea typeface="+mn-ea"/>
                <a:cs typeface="+mn-cs"/>
              </a:rPr>
              <a:t>Choma</a:t>
            </a:r>
            <a:r>
              <a:rPr lang="en-GB"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Main objective of the FISP program 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diversify; perception that subsidy should go to maize production though, but insurance should be perceived as a cushion for any weather risks as the product is generic, and weather affects most of the ag production anyway; so for whatever farmer uses e-voucher it will give him / her a cushion anyway; no need to make it specific to crops in this case – used as a foundation weather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NWK model is the most efficient and leverages the aggregator incentives to do the job. NWK has 68k farmers; so almost all are covered. There are</a:t>
            </a:r>
            <a:r>
              <a:rPr lang="en-GB" sz="1200" kern="1200" baseline="0" dirty="0" smtClean="0">
                <a:solidFill>
                  <a:schemeClr val="tx1"/>
                </a:solidFill>
                <a:effectLst/>
                <a:latin typeface="+mn-lt"/>
                <a:ea typeface="+mn-ea"/>
                <a:cs typeface="+mn-cs"/>
              </a:rPr>
              <a:t> 6-8 other cotton buyers like this aggregating 350k farmers. Alliance has 45k farmers. They all very similar with a difference for Cargill as they add fertilizer to input pack. Insurance used to cover risk but also differentiate. Side-selling has been curbed by the industry but still farmers can switch output buyers before the season; and insurance can make a trick if it’s better understood.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1C38B7C-0D77-43A1-93B1-9C6827DEB6B7}" type="slidenum">
              <a:rPr lang="en-PH" smtClean="0"/>
              <a:t>4</a:t>
            </a:fld>
            <a:endParaRPr lang="en-PH"/>
          </a:p>
        </p:txBody>
      </p:sp>
    </p:spTree>
    <p:extLst>
      <p:ext uri="{BB962C8B-B14F-4D97-AF65-F5344CB8AC3E}">
        <p14:creationId xmlns:p14="http://schemas.microsoft.com/office/powerpoint/2010/main" val="333054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NWK would not actually want to tell farmers about </a:t>
            </a:r>
            <a:r>
              <a:rPr lang="en-GB" sz="1200" kern="1200" dirty="0" err="1" smtClean="0">
                <a:solidFill>
                  <a:schemeClr val="tx1"/>
                </a:solidFill>
                <a:effectLst/>
                <a:latin typeface="+mn-lt"/>
                <a:ea typeface="+mn-ea"/>
                <a:cs typeface="+mn-cs"/>
              </a:rPr>
              <a:t>payouts</a:t>
            </a:r>
            <a:r>
              <a:rPr lang="en-GB" sz="1200" kern="1200" dirty="0" smtClean="0">
                <a:solidFill>
                  <a:schemeClr val="tx1"/>
                </a:solidFill>
                <a:effectLst/>
                <a:latin typeface="+mn-lt"/>
                <a:ea typeface="+mn-ea"/>
                <a:cs typeface="+mn-cs"/>
              </a:rPr>
              <a:t> during the season. This is because NWK fears this can send out a wrong signal to the farmers that they do not need to deliver the crop as the insurance will pay! This is the main reason why NWK has actually stopped us in earlier seasons (including the last one) from communicating </a:t>
            </a:r>
            <a:r>
              <a:rPr lang="en-GB" sz="1200" kern="1200" dirty="0" err="1" smtClean="0">
                <a:solidFill>
                  <a:schemeClr val="tx1"/>
                </a:solidFill>
                <a:effectLst/>
                <a:latin typeface="+mn-lt"/>
                <a:ea typeface="+mn-ea"/>
                <a:cs typeface="+mn-cs"/>
              </a:rPr>
              <a:t>payouts</a:t>
            </a:r>
            <a:r>
              <a:rPr lang="en-GB" sz="1200" kern="1200" dirty="0" smtClean="0">
                <a:solidFill>
                  <a:schemeClr val="tx1"/>
                </a:solidFill>
                <a:effectLst/>
                <a:latin typeface="+mn-lt"/>
                <a:ea typeface="+mn-ea"/>
                <a:cs typeface="+mn-cs"/>
              </a:rPr>
              <a:t> to the farmers. They prefer to keep quiet about </a:t>
            </a:r>
            <a:r>
              <a:rPr lang="en-GB" sz="1200" kern="1200" dirty="0" err="1" smtClean="0">
                <a:solidFill>
                  <a:schemeClr val="tx1"/>
                </a:solidFill>
                <a:effectLst/>
                <a:latin typeface="+mn-lt"/>
                <a:ea typeface="+mn-ea"/>
                <a:cs typeface="+mn-cs"/>
              </a:rPr>
              <a:t>payouts</a:t>
            </a:r>
            <a:r>
              <a:rPr lang="en-GB" sz="1200" kern="1200" dirty="0" smtClean="0">
                <a:solidFill>
                  <a:schemeClr val="tx1"/>
                </a:solidFill>
                <a:effectLst/>
                <a:latin typeface="+mn-lt"/>
                <a:ea typeface="+mn-ea"/>
                <a:cs typeface="+mn-cs"/>
              </a:rPr>
              <a:t> until farmers deliver and then pass on </a:t>
            </a:r>
            <a:r>
              <a:rPr lang="en-GB" sz="1200" kern="1200" dirty="0" err="1" smtClean="0">
                <a:solidFill>
                  <a:schemeClr val="tx1"/>
                </a:solidFill>
                <a:effectLst/>
                <a:latin typeface="+mn-lt"/>
                <a:ea typeface="+mn-ea"/>
                <a:cs typeface="+mn-cs"/>
              </a:rPr>
              <a:t>payouts</a:t>
            </a:r>
            <a:r>
              <a:rPr lang="en-GB" sz="1200" kern="1200" dirty="0" smtClean="0">
                <a:solidFill>
                  <a:schemeClr val="tx1"/>
                </a:solidFill>
                <a:effectLst/>
                <a:latin typeface="+mn-lt"/>
                <a:ea typeface="+mn-ea"/>
                <a:cs typeface="+mn-cs"/>
              </a:rPr>
              <a:t> only at point of delivery of crop. This has to be kept in mind during planning of the communication strategy during the season. </a:t>
            </a:r>
            <a:endParaRPr lang="en-GB" dirty="0"/>
          </a:p>
        </p:txBody>
      </p:sp>
      <p:sp>
        <p:nvSpPr>
          <p:cNvPr id="4" name="Slide Number Placeholder 3"/>
          <p:cNvSpPr>
            <a:spLocks noGrp="1"/>
          </p:cNvSpPr>
          <p:nvPr>
            <p:ph type="sldNum" sz="quarter" idx="10"/>
          </p:nvPr>
        </p:nvSpPr>
        <p:spPr/>
        <p:txBody>
          <a:bodyPr/>
          <a:lstStyle/>
          <a:p>
            <a:fld id="{41C38B7C-0D77-43A1-93B1-9C6827DEB6B7}" type="slidenum">
              <a:rPr lang="en-PH" smtClean="0"/>
              <a:t>5</a:t>
            </a:fld>
            <a:endParaRPr lang="en-PH"/>
          </a:p>
        </p:txBody>
      </p:sp>
    </p:spTree>
    <p:extLst>
      <p:ext uri="{BB962C8B-B14F-4D97-AF65-F5344CB8AC3E}">
        <p14:creationId xmlns:p14="http://schemas.microsoft.com/office/powerpoint/2010/main" val="27278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AECEBF-A65B-024F-9E67-78677DDB51EB}" type="slidenum">
              <a:rPr lang="en-US" smtClean="0"/>
              <a:t>8</a:t>
            </a:fld>
            <a:endParaRPr lang="en-US"/>
          </a:p>
        </p:txBody>
      </p:sp>
    </p:spTree>
    <p:extLst>
      <p:ext uri="{BB962C8B-B14F-4D97-AF65-F5344CB8AC3E}">
        <p14:creationId xmlns:p14="http://schemas.microsoft.com/office/powerpoint/2010/main" val="1422431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38B7C-0D77-43A1-93B1-9C6827DEB6B7}" type="slidenum">
              <a:rPr lang="en-PH" smtClean="0"/>
              <a:t>10</a:t>
            </a:fld>
            <a:endParaRPr lang="en-PH"/>
          </a:p>
        </p:txBody>
      </p:sp>
    </p:spTree>
    <p:extLst>
      <p:ext uri="{BB962C8B-B14F-4D97-AF65-F5344CB8AC3E}">
        <p14:creationId xmlns:p14="http://schemas.microsoft.com/office/powerpoint/2010/main" val="368208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AECEBF-A65B-024F-9E67-78677DDB51EB}" type="slidenum">
              <a:rPr lang="en-US" smtClean="0"/>
              <a:t>16</a:t>
            </a:fld>
            <a:endParaRPr lang="en-US"/>
          </a:p>
        </p:txBody>
      </p:sp>
    </p:spTree>
    <p:extLst>
      <p:ext uri="{BB962C8B-B14F-4D97-AF65-F5344CB8AC3E}">
        <p14:creationId xmlns:p14="http://schemas.microsoft.com/office/powerpoint/2010/main" val="110254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C38B7C-0D77-43A1-93B1-9C6827DEB6B7}" type="slidenum">
              <a:rPr lang="en-PH" smtClean="0"/>
              <a:t>18</a:t>
            </a:fld>
            <a:endParaRPr lang="en-PH"/>
          </a:p>
        </p:txBody>
      </p:sp>
    </p:spTree>
    <p:extLst>
      <p:ext uri="{BB962C8B-B14F-4D97-AF65-F5344CB8AC3E}">
        <p14:creationId xmlns:p14="http://schemas.microsoft.com/office/powerpoint/2010/main" val="218454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AECEBF-A65B-024F-9E67-78677DDB51EB}" type="slidenum">
              <a:rPr lang="en-US" smtClean="0"/>
              <a:t>20</a:t>
            </a:fld>
            <a:endParaRPr lang="en-US"/>
          </a:p>
        </p:txBody>
      </p:sp>
    </p:spTree>
    <p:extLst>
      <p:ext uri="{BB962C8B-B14F-4D97-AF65-F5344CB8AC3E}">
        <p14:creationId xmlns:p14="http://schemas.microsoft.com/office/powerpoint/2010/main" val="2407916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2132856"/>
            <a:ext cx="7772400" cy="1470025"/>
          </a:xfrm>
        </p:spPr>
        <p:txBody>
          <a:bodyPr/>
          <a:lstStyle>
            <a:lvl1pPr>
              <a:defRPr/>
            </a:lvl1pPr>
          </a:lstStyle>
          <a:p>
            <a:r>
              <a:rPr lang="en-US" dirty="0" smtClean="0"/>
              <a:t>Title</a:t>
            </a:r>
            <a:endParaRPr lang="en-US" dirty="0"/>
          </a:p>
        </p:txBody>
      </p:sp>
      <p:sp>
        <p:nvSpPr>
          <p:cNvPr id="13" name="Sous-titre 2"/>
          <p:cNvSpPr>
            <a:spLocks noGrp="1"/>
          </p:cNvSpPr>
          <p:nvPr>
            <p:ph type="subTitle" idx="1"/>
          </p:nvPr>
        </p:nvSpPr>
        <p:spPr>
          <a:xfrm>
            <a:off x="1371600" y="3678535"/>
            <a:ext cx="6400800" cy="1190625"/>
          </a:xfrm>
        </p:spPr>
        <p:txBody>
          <a:bodyPr/>
          <a:lstStyle>
            <a:lvl1pPr marL="0" indent="0" algn="ctr">
              <a:buNone/>
              <a:defRPr>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pic>
        <p:nvPicPr>
          <p:cNvPr id="14" name="Imag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Tree>
    <p:extLst>
      <p:ext uri="{BB962C8B-B14F-4D97-AF65-F5344CB8AC3E}">
        <p14:creationId xmlns:p14="http://schemas.microsoft.com/office/powerpoint/2010/main" val="39137793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lumMod val="20000"/>
            <a:lumOff val="80000"/>
            <a:alpha val="7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2" name="Image 11"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3" name="Image 12"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9"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18087576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Image avec légende">
    <p:bg>
      <p:bgPr>
        <a:solidFill>
          <a:schemeClr val="accent6">
            <a:lumMod val="20000"/>
            <a:lumOff val="80000"/>
            <a:alpha val="7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chemeClr val="accent6"/>
                </a:solidFill>
              </a:defRPr>
            </a:lvl1pPr>
          </a:lstStyle>
          <a:p>
            <a:r>
              <a:rPr lang="en-US" smtClean="0"/>
              <a:t>Click to edit Master title style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solidFill>
                  <a:schemeClr val="accent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2" name="Image 11"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3" name="Image 12"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9"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4000244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texte vertical 2"/>
          <p:cNvSpPr>
            <a:spLocks noGrp="1"/>
          </p:cNvSpPr>
          <p:nvPr>
            <p:ph type="body" orient="vert" idx="1"/>
          </p:nvPr>
        </p:nvSpPr>
        <p:spPr>
          <a:xfrm>
            <a:off x="1691680" y="1600200"/>
            <a:ext cx="6984776" cy="4525963"/>
          </a:xfrm>
          <a:scene3d>
            <a:camera prst="orthographicFront">
              <a:rot lat="0" lon="0" rev="10800000"/>
            </a:camera>
            <a:lightRig rig="threePt" dir="t"/>
          </a:scene3d>
        </p:spPr>
        <p:txBody>
          <a:bodyPr vert="eaVert"/>
          <a:lstStyle>
            <a:lvl4pPr marL="1371600" indent="0">
              <a:buNone/>
              <a:defRPr/>
            </a:lvl4pPr>
          </a:lstStyle>
          <a:p>
            <a:pPr lvl="0"/>
            <a:r>
              <a:rPr lang="en-US" smtClean="0"/>
              <a:t>Click to edit Master text styles</a:t>
            </a:r>
          </a:p>
          <a:p>
            <a:pPr lvl="1"/>
            <a:r>
              <a:rPr lang="en-US" smtClean="0"/>
              <a:t>Second level</a:t>
            </a:r>
          </a:p>
          <a:p>
            <a:pPr lvl="2"/>
            <a:r>
              <a:rPr lang="en-US" smtClean="0"/>
              <a:t>Third level</a:t>
            </a:r>
          </a:p>
        </p:txBody>
      </p:sp>
      <p:pic>
        <p:nvPicPr>
          <p:cNvPr id="11" name="Image 10"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2" name="Image 11"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9" name="Imag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8"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28849038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pic>
        <p:nvPicPr>
          <p:cNvPr id="9" name="Image 8"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0" name="Image 9"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8" name="Imag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7"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42347107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ase without Title">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
        <p:nvSpPr>
          <p:cNvPr id="2" name="Title 1"/>
          <p:cNvSpPr>
            <a:spLocks noGrp="1"/>
          </p:cNvSpPr>
          <p:nvPr>
            <p:ph type="title" hasCustomPrompt="1"/>
          </p:nvPr>
        </p:nvSpPr>
        <p:spPr>
          <a:xfrm>
            <a:off x="180000" y="274638"/>
            <a:ext cx="4464008" cy="683305"/>
          </a:xfrm>
        </p:spPr>
        <p:txBody>
          <a:bodyPr anchor="t"/>
          <a:lstStyle>
            <a:lvl1pPr algn="l">
              <a:defRPr/>
            </a:lvl1pPr>
          </a:lstStyle>
          <a:p>
            <a:r>
              <a:rPr lang="en-US" dirty="0" smtClean="0"/>
              <a:t>Case Title</a:t>
            </a:r>
            <a:endParaRPr lang="en-US" dirty="0"/>
          </a:p>
        </p:txBody>
      </p:sp>
      <p:pic>
        <p:nvPicPr>
          <p:cNvPr id="12" name="Image 11"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3" name="Image 12"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sp>
        <p:nvSpPr>
          <p:cNvPr id="15" name="Content Placeholder 2"/>
          <p:cNvSpPr>
            <a:spLocks noGrp="1"/>
          </p:cNvSpPr>
          <p:nvPr>
            <p:ph idx="1" hasCustomPrompt="1"/>
          </p:nvPr>
        </p:nvSpPr>
        <p:spPr>
          <a:xfrm>
            <a:off x="180000" y="1052736"/>
            <a:ext cx="4464008" cy="5040560"/>
          </a:xfrm>
        </p:spPr>
        <p:txBody>
          <a:bodyPr/>
          <a:lstStyle>
            <a:lvl1pPr marL="0" indent="0" algn="just">
              <a:buNone/>
              <a:defRPr/>
            </a:lvl1pPr>
          </a:lstStyle>
          <a:p>
            <a:pPr lvl="0"/>
            <a:r>
              <a:rPr lang="en-US" dirty="0" smtClean="0"/>
              <a:t>The text that you will enter here must only be one to two sentences.  </a:t>
            </a:r>
          </a:p>
        </p:txBody>
      </p:sp>
      <p:sp>
        <p:nvSpPr>
          <p:cNvPr id="16" name="Picture Placeholder 7"/>
          <p:cNvSpPr>
            <a:spLocks noGrp="1"/>
          </p:cNvSpPr>
          <p:nvPr>
            <p:ph type="pic" sz="quarter" idx="13" hasCustomPrompt="1"/>
          </p:nvPr>
        </p:nvSpPr>
        <p:spPr>
          <a:xfrm>
            <a:off x="4788023" y="-1"/>
            <a:ext cx="4355977" cy="6858001"/>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r>
              <a:rPr lang="en-US" dirty="0" smtClean="0"/>
              <a:t>Picture featuring case that must cover half of the entire slide</a:t>
            </a:r>
          </a:p>
          <a:p>
            <a:endParaRPr lang="en-US" dirty="0"/>
          </a:p>
        </p:txBody>
      </p:sp>
      <p:pic>
        <p:nvPicPr>
          <p:cNvPr id="9" name="Imag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 y="526872"/>
            <a:ext cx="127000" cy="6337300"/>
          </a:xfrm>
          <a:prstGeom prst="rect">
            <a:avLst/>
          </a:prstGeom>
        </p:spPr>
      </p:pic>
    </p:spTree>
    <p:extLst>
      <p:ext uri="{BB962C8B-B14F-4D97-AF65-F5344CB8AC3E}">
        <p14:creationId xmlns:p14="http://schemas.microsoft.com/office/powerpoint/2010/main" val="19723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Vide">
    <p:bg>
      <p:bgPr>
        <a:solidFill>
          <a:schemeClr val="accent1">
            <a:alpha val="0"/>
          </a:schemeClr>
        </a:solidFill>
        <a:effectLst/>
      </p:bgPr>
    </p:bg>
    <p:spTree>
      <p:nvGrpSpPr>
        <p:cNvPr id="1" name=""/>
        <p:cNvGrpSpPr/>
        <p:nvPr/>
      </p:nvGrpSpPr>
      <p:grpSpPr>
        <a:xfrm>
          <a:off x="0" y="0"/>
          <a:ext cx="0" cy="0"/>
          <a:chOff x="0" y="0"/>
          <a:chExt cx="0" cy="0"/>
        </a:xfrm>
      </p:grpSpPr>
      <p:pic>
        <p:nvPicPr>
          <p:cNvPr id="3" name="Image 2" descr="END_fond_PPT.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userDrawn="1"/>
        </p:nvSpPr>
        <p:spPr>
          <a:xfrm>
            <a:off x="3707904" y="5282044"/>
            <a:ext cx="2166491" cy="523220"/>
          </a:xfrm>
          <a:prstGeom prst="rect">
            <a:avLst/>
          </a:prstGeom>
          <a:noFill/>
        </p:spPr>
        <p:txBody>
          <a:bodyPr wrap="none" rtlCol="0">
            <a:spAutoFit/>
          </a:bodyPr>
          <a:lstStyle/>
          <a:p>
            <a:r>
              <a:rPr lang="en-GB" sz="2800" dirty="0" smtClean="0">
                <a:solidFill>
                  <a:schemeClr val="tx2"/>
                </a:solidFill>
                <a:latin typeface="Calibri Light" panose="020F0302020204030204" pitchFamily="34" charset="0"/>
              </a:rPr>
              <a:t>Contact</a:t>
            </a:r>
            <a:r>
              <a:rPr lang="en-GB" sz="2800" baseline="0" dirty="0" smtClean="0">
                <a:solidFill>
                  <a:schemeClr val="tx2"/>
                </a:solidFill>
                <a:latin typeface="Calibri Light" panose="020F0302020204030204" pitchFamily="34" charset="0"/>
              </a:rPr>
              <a:t> us at:</a:t>
            </a:r>
            <a:endParaRPr lang="en-GB" sz="2800" dirty="0" smtClean="0">
              <a:solidFill>
                <a:schemeClr val="tx2"/>
              </a:solidFill>
              <a:latin typeface="Calibri Light" panose="020F0302020204030204" pitchFamily="34" charset="0"/>
            </a:endParaRPr>
          </a:p>
        </p:txBody>
      </p:sp>
      <p:sp>
        <p:nvSpPr>
          <p:cNvPr id="7" name="Sous-titre 2"/>
          <p:cNvSpPr>
            <a:spLocks noGrp="1"/>
          </p:cNvSpPr>
          <p:nvPr>
            <p:ph type="subTitle" idx="1" hasCustomPrompt="1"/>
          </p:nvPr>
        </p:nvSpPr>
        <p:spPr>
          <a:xfrm>
            <a:off x="5796136" y="5301208"/>
            <a:ext cx="3081164" cy="941963"/>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Put </a:t>
            </a:r>
            <a:r>
              <a:rPr lang="fr-CH" dirty="0" err="1" smtClean="0"/>
              <a:t>your</a:t>
            </a:r>
            <a:r>
              <a:rPr lang="fr-CH" dirty="0" smtClean="0"/>
              <a:t> contact </a:t>
            </a:r>
            <a:r>
              <a:rPr lang="fr-CH" dirty="0" err="1" smtClean="0"/>
              <a:t>details</a:t>
            </a:r>
            <a:r>
              <a:rPr lang="fr-CH" dirty="0" smtClean="0"/>
              <a:t> </a:t>
            </a:r>
            <a:r>
              <a:rPr lang="fr-CH" dirty="0" err="1" smtClean="0"/>
              <a:t>here</a:t>
            </a:r>
            <a:endParaRPr lang="fr-FR" dirty="0"/>
          </a:p>
        </p:txBody>
      </p:sp>
      <p:sp>
        <p:nvSpPr>
          <p:cNvPr id="8" name="TextBox 7"/>
          <p:cNvSpPr txBox="1"/>
          <p:nvPr userDrawn="1"/>
        </p:nvSpPr>
        <p:spPr>
          <a:xfrm>
            <a:off x="611560" y="817545"/>
            <a:ext cx="7846640" cy="590931"/>
          </a:xfrm>
          <a:prstGeom prst="rect">
            <a:avLst/>
          </a:prstGeom>
          <a:noFill/>
        </p:spPr>
        <p:txBody>
          <a:bodyPr wrap="square" rtlCol="0">
            <a:spAutoFit/>
          </a:bodyPr>
          <a:lstStyle/>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fr-CH" sz="3600" b="0" i="0" u="none" strike="noStrike" kern="1200" cap="none" spc="0" normalizeH="0" baseline="0" noProof="0" dirty="0" err="1" smtClean="0">
                <a:ln>
                  <a:noFill/>
                </a:ln>
                <a:solidFill>
                  <a:schemeClr val="tx2"/>
                </a:solidFill>
                <a:effectLst/>
                <a:uLnTx/>
                <a:uFillTx/>
                <a:latin typeface="+mj-lt"/>
                <a:ea typeface="+mn-ea"/>
                <a:cs typeface="+mn-cs"/>
              </a:rPr>
              <a:t>Thank</a:t>
            </a:r>
            <a:r>
              <a:rPr kumimoji="0" lang="fr-CH" sz="3600" b="0" i="0" u="none" strike="noStrike" kern="1200" cap="none" spc="0" normalizeH="0" baseline="0" noProof="0" dirty="0" smtClean="0">
                <a:ln>
                  <a:noFill/>
                </a:ln>
                <a:solidFill>
                  <a:schemeClr val="tx2"/>
                </a:solidFill>
                <a:effectLst/>
                <a:uLnTx/>
                <a:uFillTx/>
                <a:latin typeface="+mj-lt"/>
                <a:ea typeface="+mn-ea"/>
                <a:cs typeface="+mn-cs"/>
              </a:rPr>
              <a:t> </a:t>
            </a:r>
            <a:r>
              <a:rPr kumimoji="0" lang="fr-CH" sz="3600" b="0" i="0" u="none" strike="noStrike" kern="1200" cap="none" spc="0" normalizeH="0" baseline="0" noProof="0" dirty="0" err="1" smtClean="0">
                <a:ln>
                  <a:noFill/>
                </a:ln>
                <a:solidFill>
                  <a:schemeClr val="tx2"/>
                </a:solidFill>
                <a:effectLst/>
                <a:uLnTx/>
                <a:uFillTx/>
                <a:latin typeface="+mj-lt"/>
                <a:ea typeface="+mn-ea"/>
                <a:cs typeface="+mn-cs"/>
              </a:rPr>
              <a:t>you</a:t>
            </a:r>
            <a:r>
              <a:rPr kumimoji="0" lang="en-US" sz="3600" b="0" i="0" u="none" strike="noStrike" kern="1200" cap="none" spc="0" normalizeH="0" baseline="0" noProof="0" dirty="0" smtClean="0">
                <a:ln>
                  <a:noFill/>
                </a:ln>
                <a:solidFill>
                  <a:schemeClr val="tx2"/>
                </a:solidFill>
                <a:effectLst/>
                <a:uLnTx/>
                <a:uFillTx/>
                <a:latin typeface="+mj-lt"/>
                <a:ea typeface="+mn-ea"/>
                <a:cs typeface="+mn-cs"/>
              </a:rPr>
              <a:t>!</a:t>
            </a:r>
            <a:endParaRPr kumimoji="0" lang="en-PH" sz="3600" b="0" i="0" u="none" strike="noStrike" kern="1200" cap="none" spc="0" normalizeH="0" baseline="0" noProof="0" dirty="0">
              <a:ln>
                <a:noFill/>
              </a:ln>
              <a:solidFill>
                <a:schemeClr val="tx2"/>
              </a:solidFill>
              <a:effectLst/>
              <a:uLnTx/>
              <a:uFillTx/>
              <a:latin typeface="+mj-lt"/>
              <a:ea typeface="+mn-ea"/>
              <a:cs typeface="+mn-cs"/>
            </a:endParaRPr>
          </a:p>
        </p:txBody>
      </p:sp>
    </p:spTree>
    <p:extLst>
      <p:ext uri="{BB962C8B-B14F-4D97-AF65-F5344CB8AC3E}">
        <p14:creationId xmlns:p14="http://schemas.microsoft.com/office/powerpoint/2010/main" val="6613628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Vide">
    <p:bg>
      <p:bgPr>
        <a:solidFill>
          <a:schemeClr val="accent1">
            <a:alpha val="0"/>
          </a:schemeClr>
        </a:solidFill>
        <a:effectLst/>
      </p:bgPr>
    </p:bg>
    <p:spTree>
      <p:nvGrpSpPr>
        <p:cNvPr id="1" name=""/>
        <p:cNvGrpSpPr/>
        <p:nvPr/>
      </p:nvGrpSpPr>
      <p:grpSpPr>
        <a:xfrm>
          <a:off x="0" y="0"/>
          <a:ext cx="0" cy="0"/>
          <a:chOff x="0" y="0"/>
          <a:chExt cx="0" cy="0"/>
        </a:xfrm>
      </p:grpSpPr>
      <p:pic>
        <p:nvPicPr>
          <p:cNvPr id="6" name="Image 5" descr="END_fond_PPT.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re 1"/>
          <p:cNvSpPr>
            <a:spLocks noGrp="1"/>
          </p:cNvSpPr>
          <p:nvPr>
            <p:ph type="ctrTitle" hasCustomPrompt="1"/>
          </p:nvPr>
        </p:nvSpPr>
        <p:spPr>
          <a:xfrm>
            <a:off x="685800" y="665508"/>
            <a:ext cx="7772400" cy="1470025"/>
          </a:xfrm>
        </p:spPr>
        <p:txBody>
          <a:bodyPr>
            <a:noAutofit/>
          </a:bodyPr>
          <a:lstStyle>
            <a:lvl1pPr marL="0" marR="0" indent="0" algn="ctr" defTabSz="457200" rtl="0" eaLnBrk="1" fontAlgn="auto" latinLnBrk="0" hangingPunct="1">
              <a:lnSpc>
                <a:spcPct val="100000"/>
              </a:lnSpc>
              <a:spcBef>
                <a:spcPct val="0"/>
              </a:spcBef>
              <a:spcAft>
                <a:spcPts val="0"/>
              </a:spcAft>
              <a:buClrTx/>
              <a:buSzTx/>
              <a:buFontTx/>
              <a:buNone/>
              <a:tabLst/>
              <a:defRPr sz="3600"/>
            </a:lvl1pPr>
          </a:lstStyle>
          <a:p>
            <a:pPr marL="0" indent="0"/>
            <a:r>
              <a:rPr lang="fr-CH" dirty="0" err="1" smtClean="0"/>
              <a:t>Thank</a:t>
            </a:r>
            <a:r>
              <a:rPr lang="fr-CH" dirty="0" smtClean="0"/>
              <a:t> </a:t>
            </a:r>
            <a:r>
              <a:rPr lang="fr-CH" dirty="0" err="1" smtClean="0"/>
              <a:t>you</a:t>
            </a:r>
            <a:r>
              <a:rPr lang="fr-CH" dirty="0" smtClean="0"/>
              <a:t> for </a:t>
            </a:r>
            <a:r>
              <a:rPr lang="fr-CH" dirty="0" err="1" smtClean="0"/>
              <a:t>your</a:t>
            </a:r>
            <a:r>
              <a:rPr lang="fr-CH" dirty="0" smtClean="0"/>
              <a:t> </a:t>
            </a:r>
            <a:r>
              <a:rPr lang="en-US" dirty="0" smtClean="0"/>
              <a:t>time and participation!</a:t>
            </a:r>
            <a:endParaRPr lang="fr-FR" dirty="0"/>
          </a:p>
        </p:txBody>
      </p:sp>
      <p:sp>
        <p:nvSpPr>
          <p:cNvPr id="4" name="Sous-titre 2"/>
          <p:cNvSpPr>
            <a:spLocks noGrp="1"/>
          </p:cNvSpPr>
          <p:nvPr>
            <p:ph type="subTitle" idx="1" hasCustomPrompt="1"/>
          </p:nvPr>
        </p:nvSpPr>
        <p:spPr>
          <a:xfrm>
            <a:off x="4129934" y="5295348"/>
            <a:ext cx="4747366" cy="1247913"/>
          </a:xfrm>
        </p:spPr>
        <p:txBody>
          <a:bodyPr>
            <a:norm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Contact us: &lt;email </a:t>
            </a:r>
            <a:r>
              <a:rPr lang="fr-CH" dirty="0" err="1" smtClean="0"/>
              <a:t>address</a:t>
            </a:r>
            <a:r>
              <a:rPr lang="fr-CH" dirty="0" smtClean="0"/>
              <a:t>&gt;</a:t>
            </a:r>
            <a:endParaRPr lang="fr-FR" dirty="0"/>
          </a:p>
        </p:txBody>
      </p:sp>
    </p:spTree>
    <p:extLst>
      <p:ext uri="{BB962C8B-B14F-4D97-AF65-F5344CB8AC3E}">
        <p14:creationId xmlns:p14="http://schemas.microsoft.com/office/powerpoint/2010/main" val="9842561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3305"/>
          </a:xfrm>
        </p:spPr>
        <p:txBody>
          <a:bodyPr anchor="t"/>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59544"/>
            <a:ext cx="8229600" cy="50666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B77E61-6C44-4947-A360-BF226F272832}" type="datetime1">
              <a:rPr lang="en-US" smtClean="0"/>
              <a:t>1/13/2017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44527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alpha val="0"/>
          </a:schemeClr>
        </a:solidFill>
        <a:effectLst/>
      </p:bgPr>
    </p:bg>
    <p:spTree>
      <p:nvGrpSpPr>
        <p:cNvPr id="1" name=""/>
        <p:cNvGrpSpPr/>
        <p:nvPr/>
      </p:nvGrpSpPr>
      <p:grpSpPr>
        <a:xfrm>
          <a:off x="0" y="0"/>
          <a:ext cx="0" cy="0"/>
          <a:chOff x="0" y="0"/>
          <a:chExt cx="0" cy="0"/>
        </a:xfrm>
      </p:grpSpPr>
      <p:pic>
        <p:nvPicPr>
          <p:cNvPr id="5" name="Image 4" descr="Home_fond_PPT.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a:spLocks noGrp="1"/>
          </p:cNvSpPr>
          <p:nvPr>
            <p:ph type="ctrTitle" hasCustomPrompt="1"/>
          </p:nvPr>
        </p:nvSpPr>
        <p:spPr>
          <a:xfrm>
            <a:off x="685800" y="1916832"/>
            <a:ext cx="7772400" cy="864096"/>
          </a:xfrm>
        </p:spPr>
        <p:txBody>
          <a:bodyPr/>
          <a:lstStyle>
            <a:lvl1pPr>
              <a:defRPr/>
            </a:lvl1pPr>
          </a:lstStyle>
          <a:p>
            <a:r>
              <a:rPr lang="en-US" dirty="0" smtClean="0"/>
              <a:t>Title</a:t>
            </a:r>
            <a:endParaRPr lang="en-US" dirty="0"/>
          </a:p>
        </p:txBody>
      </p:sp>
      <p:sp>
        <p:nvSpPr>
          <p:cNvPr id="4" name="Espace réservé pour une image  3"/>
          <p:cNvSpPr>
            <a:spLocks noGrp="1"/>
          </p:cNvSpPr>
          <p:nvPr>
            <p:ph type="pic" sz="quarter" idx="10"/>
          </p:nvPr>
        </p:nvSpPr>
        <p:spPr>
          <a:xfrm>
            <a:off x="1657242" y="2924944"/>
            <a:ext cx="5829517" cy="3528392"/>
          </a:xfrm>
        </p:spPr>
        <p:txBody>
          <a:bodyPr/>
          <a:lstStyle>
            <a:lvl1pPr algn="ctr">
              <a:defRPr/>
            </a:lvl1pPr>
          </a:lstStyle>
          <a:p>
            <a:r>
              <a:rPr lang="en-US" smtClean="0"/>
              <a:t>Click icon to add picture</a:t>
            </a:r>
            <a:endParaRPr lang="fr-FR" dirty="0"/>
          </a:p>
        </p:txBody>
      </p:sp>
      <p:pic>
        <p:nvPicPr>
          <p:cNvPr id="3" name="Imag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Tree>
    <p:extLst>
      <p:ext uri="{BB962C8B-B14F-4D97-AF65-F5344CB8AC3E}">
        <p14:creationId xmlns:p14="http://schemas.microsoft.com/office/powerpoint/2010/main" val="252965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556792"/>
            <a:ext cx="8229600" cy="4525963"/>
          </a:xfrm>
          <a:prstGeom prst="rect">
            <a:avLst/>
          </a:prstGeom>
        </p:spPr>
        <p:txBody>
          <a:bodyPr vert="horz" lIns="91440" tIns="45720" rIns="91440" bIns="45720" rtlCol="0">
            <a:normAutofit/>
          </a:bodyPr>
          <a:lstStyle>
            <a:lvl1pPr algn="just">
              <a:defRPr sz="3200"/>
            </a:lvl1pPr>
            <a:lvl2pPr algn="just">
              <a:defRPr/>
            </a:lvl2pPr>
            <a:lvl3pPr algn="just">
              <a:defRPr/>
            </a:lvl3pPr>
            <a:lvl4pPr algn="just">
              <a:defRPr/>
            </a:lvl4pPr>
            <a:lvl5pPr algn="just">
              <a:defRPr/>
            </a:lvl5pPr>
          </a:lstStyle>
          <a:p>
            <a:pPr lvl="0"/>
            <a:r>
              <a:rPr lang="en-US" smtClean="0"/>
              <a:t>Click to edit Master text styles</a:t>
            </a:r>
          </a:p>
          <a:p>
            <a:pPr lvl="1"/>
            <a:r>
              <a:rPr lang="en-US" smtClean="0"/>
              <a:t>Second level</a:t>
            </a:r>
          </a:p>
          <a:p>
            <a:pPr lvl="2"/>
            <a:r>
              <a:rPr lang="en-US" smtClean="0"/>
              <a:t>Third level</a:t>
            </a:r>
          </a:p>
        </p:txBody>
      </p:sp>
      <p:sp>
        <p:nvSpPr>
          <p:cNvPr id="8"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lgn="l">
              <a:defRPr/>
            </a:lvl1pPr>
          </a:lstStyle>
          <a:p>
            <a:r>
              <a:rPr lang="en-US" smtClean="0"/>
              <a:t>Click to edit Master title style</a:t>
            </a:r>
            <a:endParaRPr lang="fr-FR" dirty="0"/>
          </a:p>
        </p:txBody>
      </p:sp>
      <p:pic>
        <p:nvPicPr>
          <p:cNvPr id="2" name="Image 1"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5" name="Image 4"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9"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3371399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26369"/>
            <a:ext cx="7772400" cy="1470025"/>
          </a:xfrm>
        </p:spPr>
        <p:txBody>
          <a:bodyPr/>
          <a:lstStyle/>
          <a:p>
            <a:r>
              <a:rPr lang="en-US" smtClean="0"/>
              <a:t>Click to edit Master title style</a:t>
            </a:r>
            <a:endParaRPr lang="fr-FR" dirty="0"/>
          </a:p>
        </p:txBody>
      </p:sp>
      <p:sp>
        <p:nvSpPr>
          <p:cNvPr id="3" name="Sous-titre 2"/>
          <p:cNvSpPr>
            <a:spLocks noGrp="1"/>
          </p:cNvSpPr>
          <p:nvPr>
            <p:ph type="subTitle" idx="1"/>
          </p:nvPr>
        </p:nvSpPr>
        <p:spPr>
          <a:xfrm>
            <a:off x="1371600" y="3212976"/>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15" name="Espace réservé du numéro de diapositive 5"/>
          <p:cNvSpPr>
            <a:spLocks noGrp="1"/>
          </p:cNvSpPr>
          <p:nvPr>
            <p:ph type="sldNum" sz="quarter" idx="4"/>
          </p:nvPr>
        </p:nvSpPr>
        <p:spPr>
          <a:xfrm>
            <a:off x="6948264"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pic>
        <p:nvPicPr>
          <p:cNvPr id="16" name="Image 15"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7" name="Image 16"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9" name="Imag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Tree>
    <p:extLst>
      <p:ext uri="{BB962C8B-B14F-4D97-AF65-F5344CB8AC3E}">
        <p14:creationId xmlns:p14="http://schemas.microsoft.com/office/powerpoint/2010/main" val="1925277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ubtitle slide ver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3993083"/>
            <a:ext cx="7772400" cy="1362075"/>
          </a:xfrm>
        </p:spPr>
        <p:txBody>
          <a:bodyPr anchor="t">
            <a:normAutofit/>
          </a:bodyPr>
          <a:lstStyle>
            <a:lvl1pPr algn="l">
              <a:defRPr sz="3600" b="0" cap="all"/>
            </a:lvl1pPr>
          </a:lstStyle>
          <a:p>
            <a:r>
              <a:rPr lang="fr-CH" dirty="0" smtClean="0"/>
              <a:t>Cliquez et </a:t>
            </a:r>
            <a:br>
              <a:rPr lang="fr-CH" dirty="0" smtClean="0"/>
            </a:br>
            <a:r>
              <a:rPr lang="fr-CH" dirty="0" smtClean="0"/>
              <a:t>modifiez le titre</a:t>
            </a:r>
            <a:endParaRPr lang="fr-FR" dirty="0"/>
          </a:p>
        </p:txBody>
      </p:sp>
      <p:sp>
        <p:nvSpPr>
          <p:cNvPr id="3" name="Espace réservé du texte 2"/>
          <p:cNvSpPr>
            <a:spLocks noGrp="1"/>
          </p:cNvSpPr>
          <p:nvPr>
            <p:ph type="body" idx="1"/>
          </p:nvPr>
        </p:nvSpPr>
        <p:spPr>
          <a:xfrm>
            <a:off x="722313" y="234888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5" name="Image 14"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6" name="Image 15"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9" name="Imag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8"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37399514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3845023"/>
          </a:xfrm>
          <a:solidFill>
            <a:schemeClr val="accent6">
              <a:lumMod val="20000"/>
              <a:lumOff val="80000"/>
            </a:schemeClr>
          </a:solidFill>
        </p:spPr>
        <p:txBody>
          <a:bodyPr/>
          <a:lstStyle>
            <a:lvl1pPr>
              <a:defRPr sz="2800">
                <a:solidFill>
                  <a:schemeClr val="accent6"/>
                </a:solidFill>
              </a:defRPr>
            </a:lvl1pPr>
            <a:lvl2pPr>
              <a:defRPr sz="2400">
                <a:solidFill>
                  <a:schemeClr val="tx1"/>
                </a:solidFill>
              </a:defRPr>
            </a:lvl2pPr>
            <a:lvl3pPr>
              <a:defRPr sz="2000">
                <a:solidFill>
                  <a:schemeClr val="tx1"/>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Espace réservé du contenu 3"/>
          <p:cNvSpPr>
            <a:spLocks noGrp="1"/>
          </p:cNvSpPr>
          <p:nvPr>
            <p:ph sz="half" idx="2"/>
          </p:nvPr>
        </p:nvSpPr>
        <p:spPr>
          <a:xfrm>
            <a:off x="4648200" y="1600201"/>
            <a:ext cx="4038600" cy="3845023"/>
          </a:xfrm>
          <a:solidFill>
            <a:schemeClr val="accent1">
              <a:lumMod val="20000"/>
              <a:lumOff val="80000"/>
            </a:schemeClr>
          </a:solidFill>
        </p:spPr>
        <p:txBody>
          <a:bodyPr/>
          <a:lstStyle>
            <a:lvl1pPr>
              <a:defRPr sz="2800">
                <a:solidFill>
                  <a:schemeClr val="accent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pic>
        <p:nvPicPr>
          <p:cNvPr id="16" name="Image 15"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7" name="Image 16"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9"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33912456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a:solidFill>
            <a:schemeClr val="accent6"/>
          </a:solidFill>
        </p:spPr>
        <p:txBody>
          <a:bodyPr anchor="b">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270349"/>
          </a:xfrm>
          <a:solidFill>
            <a:schemeClr val="accent6">
              <a:lumMod val="20000"/>
              <a:lumOff val="80000"/>
            </a:schemeClr>
          </a:solidFill>
        </p:spPr>
        <p:txBody>
          <a:bodyPr/>
          <a:lstStyle>
            <a:lvl1pPr>
              <a:defRPr sz="2400">
                <a:solidFill>
                  <a:schemeClr val="accent6"/>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Espace réservé du texte 4"/>
          <p:cNvSpPr>
            <a:spLocks noGrp="1"/>
          </p:cNvSpPr>
          <p:nvPr>
            <p:ph type="body" sz="quarter" idx="3"/>
          </p:nvPr>
        </p:nvSpPr>
        <p:spPr>
          <a:xfrm>
            <a:off x="4645025" y="1535113"/>
            <a:ext cx="4041775" cy="639762"/>
          </a:xfrm>
          <a:solidFill>
            <a:schemeClr val="accent1"/>
          </a:solidFill>
        </p:spPr>
        <p:txBody>
          <a:bodyPr anchor="b">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270349"/>
          </a:xfrm>
          <a:solidFill>
            <a:schemeClr val="accent1">
              <a:lumMod val="20000"/>
              <a:lumOff val="80000"/>
            </a:schemeClr>
          </a:solidFill>
        </p:spPr>
        <p:txBody>
          <a:bodyPr/>
          <a:lstStyle>
            <a:lvl1pPr>
              <a:defRPr sz="2400">
                <a:solidFill>
                  <a:schemeClr val="accent1"/>
                </a:solidFill>
              </a:defRPr>
            </a:lvl1pPr>
            <a:lvl2pPr>
              <a:defRPr sz="2000">
                <a:solidFill>
                  <a:schemeClr val="tx1"/>
                </a:solidFill>
              </a:defRPr>
            </a:lvl2pPr>
            <a:lvl3pPr>
              <a:defRPr sz="1800">
                <a:solidFill>
                  <a:schemeClr val="tx1"/>
                </a:solidFill>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pic>
        <p:nvPicPr>
          <p:cNvPr id="14" name="Image 13"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5" name="Image 14"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12" name="Imag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11" name="Espace réservé du numéro de diapositive 5"/>
          <p:cNvSpPr>
            <a:spLocks noGrp="1"/>
          </p:cNvSpPr>
          <p:nvPr>
            <p:ph type="sldNum" sz="quarter" idx="10"/>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11346797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pic>
        <p:nvPicPr>
          <p:cNvPr id="10" name="Image 9"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1" name="Image 10"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8" name="Imag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7"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3873523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legen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a:solidFill>
            <a:schemeClr val="accent6"/>
          </a:solidFill>
        </p:spPr>
        <p:txBody>
          <a:bodyPr anchor="b"/>
          <a:lstStyle>
            <a:lvl1pPr algn="l">
              <a:defRPr sz="2000" b="0">
                <a:solidFill>
                  <a:schemeClr val="bg1"/>
                </a:solidFill>
              </a:defRPr>
            </a:lvl1pPr>
          </a:lstStyle>
          <a:p>
            <a:r>
              <a:rPr lang="fr-CH" dirty="0" smtClean="0"/>
              <a:t>Cliquez et modifiez </a:t>
            </a:r>
            <a:br>
              <a:rPr lang="fr-CH" dirty="0" smtClean="0"/>
            </a:br>
            <a:r>
              <a:rPr lang="fr-CH" dirty="0" smtClean="0"/>
              <a:t>le titre</a:t>
            </a:r>
            <a:endParaRPr lang="fr-FR" dirty="0"/>
          </a:p>
        </p:txBody>
      </p:sp>
      <p:sp>
        <p:nvSpPr>
          <p:cNvPr id="3" name="Espace réservé du contenu 2"/>
          <p:cNvSpPr>
            <a:spLocks noGrp="1"/>
          </p:cNvSpPr>
          <p:nvPr>
            <p:ph idx="1"/>
          </p:nvPr>
        </p:nvSpPr>
        <p:spPr>
          <a:xfrm>
            <a:off x="3575050" y="273051"/>
            <a:ext cx="5111750" cy="5244182"/>
          </a:xfrm>
          <a:solidFill>
            <a:schemeClr val="accent1">
              <a:lumMod val="20000"/>
              <a:lumOff val="80000"/>
            </a:schemeClr>
          </a:solidFill>
        </p:spPr>
        <p:txBody>
          <a:bodyPr/>
          <a:lstStyle>
            <a:lvl1pPr>
              <a:defRPr sz="3200">
                <a:solidFill>
                  <a:schemeClr val="accent1"/>
                </a:solidFill>
              </a:defRPr>
            </a:lvl1pPr>
            <a:lvl2pPr>
              <a:defRPr sz="2800">
                <a:solidFill>
                  <a:schemeClr val="tx1"/>
                </a:solidFill>
              </a:defRPr>
            </a:lvl2pPr>
            <a:lvl3pPr>
              <a:defRPr sz="2400">
                <a:solidFill>
                  <a:schemeClr val="tx1"/>
                </a:solidFill>
              </a:defRPr>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Espace réservé du texte 3"/>
          <p:cNvSpPr>
            <a:spLocks noGrp="1"/>
          </p:cNvSpPr>
          <p:nvPr>
            <p:ph type="body" sz="half" idx="2"/>
          </p:nvPr>
        </p:nvSpPr>
        <p:spPr>
          <a:xfrm>
            <a:off x="457200" y="1435101"/>
            <a:ext cx="3008313" cy="4082132"/>
          </a:xfrm>
          <a:solidFill>
            <a:schemeClr val="accent6">
              <a:lumMod val="20000"/>
              <a:lumOff val="80000"/>
            </a:schemeClr>
          </a:solidFill>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2" name="Image 11" descr="Logo_Impact Insurance-colors.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7544" y="6285664"/>
            <a:ext cx="1296144" cy="383696"/>
          </a:xfrm>
          <a:prstGeom prst="rect">
            <a:avLst/>
          </a:prstGeom>
        </p:spPr>
      </p:pic>
      <p:pic>
        <p:nvPicPr>
          <p:cNvPr id="13" name="Image 12" descr="Logo_Ilo_Black.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8384" y="6237313"/>
            <a:ext cx="598565" cy="504055"/>
          </a:xfrm>
          <a:prstGeom prst="rect">
            <a:avLst/>
          </a:prstGeom>
        </p:spPr>
      </p:pic>
      <p:pic>
        <p:nvPicPr>
          <p:cNvPr id="10" name="Imag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21231" y="-1239"/>
            <a:ext cx="127000" cy="6337300"/>
          </a:xfrm>
          <a:prstGeom prst="rect">
            <a:avLst/>
          </a:prstGeom>
        </p:spPr>
      </p:pic>
      <p:sp>
        <p:nvSpPr>
          <p:cNvPr id="9" name="Espace réservé du numéro de diapositive 5"/>
          <p:cNvSpPr>
            <a:spLocks noGrp="1"/>
          </p:cNvSpPr>
          <p:nvPr>
            <p:ph type="sldNum" sz="quarter" idx="4"/>
          </p:nvPr>
        </p:nvSpPr>
        <p:spPr>
          <a:xfrm>
            <a:off x="7022618" y="6376243"/>
            <a:ext cx="2133600" cy="365125"/>
          </a:xfrm>
          <a:prstGeom prst="rect">
            <a:avLst/>
          </a:prstGeom>
        </p:spPr>
        <p:txBody>
          <a:bodyPr vert="horz" lIns="91440" tIns="45720" rIns="91440" bIns="45720" rtlCol="0" anchor="ctr"/>
          <a:lstStyle>
            <a:lvl1pPr algn="r">
              <a:defRPr sz="1200">
                <a:solidFill>
                  <a:schemeClr val="accent3"/>
                </a:solidFill>
              </a:defRPr>
            </a:lvl1pPr>
          </a:lstStyle>
          <a:p>
            <a:fld id="{D711C754-ABDC-D749-9DA5-943A36A510EA}" type="slidenum">
              <a:rPr lang="fr-FR" smtClean="0">
                <a:solidFill>
                  <a:srgbClr val="BDB487"/>
                </a:solidFill>
              </a:rPr>
              <a:pPr/>
              <a:t>‹#›</a:t>
            </a:fld>
            <a:endParaRPr lang="fr-FR" dirty="0">
              <a:solidFill>
                <a:srgbClr val="BDB487"/>
              </a:solidFill>
            </a:endParaRPr>
          </a:p>
        </p:txBody>
      </p:sp>
    </p:spTree>
    <p:extLst>
      <p:ext uri="{BB962C8B-B14F-4D97-AF65-F5344CB8AC3E}">
        <p14:creationId xmlns:p14="http://schemas.microsoft.com/office/powerpoint/2010/main" val="9420455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dirty="0" smtClean="0"/>
              <a:t>Cliquez pour modifier les styles du texte du masque</a:t>
            </a:r>
          </a:p>
          <a:p>
            <a:pPr lvl="1"/>
            <a:r>
              <a:rPr lang="fr-CH" dirty="0" smtClean="0"/>
              <a:t>Deuxième niveau</a:t>
            </a:r>
          </a:p>
          <a:p>
            <a:pPr lvl="2"/>
            <a:r>
              <a:rPr lang="fr-CH" dirty="0" smtClean="0"/>
              <a:t>Troisième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3"/>
                </a:solidFill>
              </a:defRPr>
            </a:lvl1pPr>
          </a:lstStyle>
          <a:p>
            <a:pPr defTabSz="457200"/>
            <a:fld id="{D711C754-ABDC-D749-9DA5-943A36A510EA}" type="slidenum">
              <a:rPr lang="fr-FR" smtClean="0">
                <a:solidFill>
                  <a:srgbClr val="BDB487"/>
                </a:solidFill>
              </a:rPr>
              <a:pPr defTabSz="457200"/>
              <a:t>‹#›</a:t>
            </a:fld>
            <a:endParaRPr lang="fr-FR" dirty="0">
              <a:solidFill>
                <a:srgbClr val="BDB487"/>
              </a:solidFill>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smtClean="0"/>
              <a:t>Cliquez et modifiez le titre</a:t>
            </a:r>
            <a:endParaRPr lang="fr-FR" dirty="0"/>
          </a:p>
        </p:txBody>
      </p:sp>
    </p:spTree>
    <p:extLst>
      <p:ext uri="{BB962C8B-B14F-4D97-AF65-F5344CB8AC3E}">
        <p14:creationId xmlns:p14="http://schemas.microsoft.com/office/powerpoint/2010/main" val="3242660139"/>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6" r:id="rId14"/>
    <p:sldLayoutId id="2147483673" r:id="rId15"/>
    <p:sldLayoutId id="2147483680" r:id="rId16"/>
    <p:sldLayoutId id="2147483681" r:id="rId17"/>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Tx/>
        <a:buBlip>
          <a:blip r:embed="rId19"/>
        </a:buBlip>
        <a:defRPr sz="3200" kern="1200">
          <a:solidFill>
            <a:schemeClr val="tx1"/>
          </a:solidFill>
          <a:latin typeface="Calibri Light" panose="020F0302020204030204" pitchFamily="34" charset="0"/>
          <a:ea typeface="+mn-ea"/>
          <a:cs typeface="+mn-cs"/>
        </a:defRPr>
      </a:lvl1pPr>
      <a:lvl2pPr marL="742950" indent="-285750" algn="l" defTabSz="457200" rtl="0" eaLnBrk="1" latinLnBrk="0" hangingPunct="1">
        <a:spcBef>
          <a:spcPct val="20000"/>
        </a:spcBef>
        <a:buClr>
          <a:schemeClr val="accent2"/>
        </a:buClr>
        <a:buSzPct val="80000"/>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Light" panose="020F030202020403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Light" panose="020F03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cid:21CAB87D-0A6A-4FE9-B7FF-F4DDBAE55B2F@daiglobal.net"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hyperlink" Target="mailto:matul@ilo.org" TargetMode="External"/><Relationship Id="rId1" Type="http://schemas.openxmlformats.org/officeDocument/2006/relationships/slideLayout" Target="../slideLayouts/slideLayout1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80877"/>
            <a:ext cx="7772400" cy="1470025"/>
          </a:xfrm>
        </p:spPr>
        <p:txBody>
          <a:bodyPr/>
          <a:lstStyle/>
          <a:p>
            <a:r>
              <a:rPr lang="en-GB" b="1" dirty="0" smtClean="0"/>
              <a:t>Index insurance consumer education in Zambia</a:t>
            </a:r>
            <a:endParaRPr lang="en-GB" b="1" dirty="0"/>
          </a:p>
        </p:txBody>
      </p:sp>
      <p:sp>
        <p:nvSpPr>
          <p:cNvPr id="3" name="Subtitle 2"/>
          <p:cNvSpPr>
            <a:spLocks noGrp="1"/>
          </p:cNvSpPr>
          <p:nvPr>
            <p:ph type="subTitle" idx="1"/>
          </p:nvPr>
        </p:nvSpPr>
        <p:spPr>
          <a:xfrm>
            <a:off x="1352697" y="6093296"/>
            <a:ext cx="6400800" cy="1190625"/>
          </a:xfrm>
        </p:spPr>
        <p:txBody>
          <a:bodyPr>
            <a:normAutofit/>
          </a:bodyPr>
          <a:lstStyle/>
          <a:p>
            <a:r>
              <a:rPr lang="fr-CH" sz="1800" i="1" dirty="0" smtClean="0"/>
              <a:t>Project design and initial </a:t>
            </a:r>
            <a:r>
              <a:rPr lang="fr-CH" sz="1800" i="1" dirty="0" err="1" smtClean="0"/>
              <a:t>results</a:t>
            </a:r>
            <a:endParaRPr lang="fr-CH" sz="1800" i="1" dirty="0" smtClean="0"/>
          </a:p>
          <a:p>
            <a:r>
              <a:rPr lang="fr-CH" sz="1800" i="1" dirty="0" err="1" smtClean="0"/>
              <a:t>December</a:t>
            </a:r>
            <a:r>
              <a:rPr lang="fr-CH" sz="1800" i="1" dirty="0" smtClean="0"/>
              <a:t> 2, 2016</a:t>
            </a:r>
            <a:endParaRPr lang="en-GB" sz="1800" i="1" dirty="0"/>
          </a:p>
        </p:txBody>
      </p:sp>
      <p:pic>
        <p:nvPicPr>
          <p:cNvPr id="9" name="Picture 8" descr="C:\Users\suministrado\AppData\Local\Microsoft\Windows\Temporary Internet Files\Content.Outlook\47I8GDYV\ILO_facilityv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7048" y="253909"/>
            <a:ext cx="1688240" cy="1071302"/>
          </a:xfrm>
          <a:prstGeom prst="rect">
            <a:avLst/>
          </a:prstGeom>
          <a:noFill/>
          <a:ln>
            <a:noFill/>
          </a:ln>
        </p:spPr>
      </p:pic>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282" y="379755"/>
            <a:ext cx="1904635" cy="920178"/>
          </a:xfrm>
          <a:prstGeom prst="rect">
            <a:avLst/>
          </a:prstGeom>
          <a:noFill/>
        </p:spPr>
      </p:pic>
      <p:pic>
        <p:nvPicPr>
          <p:cNvPr id="11" name="Picture 2" descr="Risk Shield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4107" y="206098"/>
            <a:ext cx="1435183" cy="116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id:21CAB87D-0A6A-4FE9-B7FF-F4DDBAE55B2F@daiglobal.net"/>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355976" y="605131"/>
            <a:ext cx="2430323" cy="469426"/>
          </a:xfrm>
          <a:prstGeom prst="rect">
            <a:avLst/>
          </a:prstGeom>
          <a:noFill/>
          <a:ln>
            <a:noFill/>
          </a:ln>
        </p:spPr>
      </p:pic>
      <p:pic>
        <p:nvPicPr>
          <p:cNvPr id="14" name="Picture 13"/>
          <p:cNvPicPr>
            <a:picLocks noChangeAspect="1"/>
          </p:cNvPicPr>
          <p:nvPr/>
        </p:nvPicPr>
        <p:blipFill>
          <a:blip r:embed="rId7"/>
          <a:stretch>
            <a:fillRect/>
          </a:stretch>
        </p:blipFill>
        <p:spPr>
          <a:xfrm>
            <a:off x="2123728" y="3074954"/>
            <a:ext cx="5184353" cy="2733766"/>
          </a:xfrm>
          <a:prstGeom prst="rect">
            <a:avLst/>
          </a:prstGeom>
        </p:spPr>
      </p:pic>
    </p:spTree>
    <p:extLst>
      <p:ext uri="{BB962C8B-B14F-4D97-AF65-F5344CB8AC3E}">
        <p14:creationId xmlns:p14="http://schemas.microsoft.com/office/powerpoint/2010/main" val="3743785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2200" y="196764"/>
            <a:ext cx="2771800" cy="5933016"/>
          </a:xfrm>
          <a:solidFill>
            <a:schemeClr val="bg1">
              <a:lumMod val="95000"/>
            </a:schemeClr>
          </a:solidFill>
        </p:spPr>
        <p:txBody>
          <a:bodyPr>
            <a:normAutofit fontScale="40000" lnSpcReduction="20000"/>
          </a:bodyPr>
          <a:lstStyle/>
          <a:p>
            <a:pPr algn="l"/>
            <a:r>
              <a:rPr lang="en-GB" dirty="0" smtClean="0"/>
              <a:t>Consumer education needs to be embedded in the current distribution process</a:t>
            </a:r>
          </a:p>
          <a:p>
            <a:pPr algn="l"/>
            <a:r>
              <a:rPr lang="en-GB" dirty="0" smtClean="0"/>
              <a:t>It needs to be ongoing, i.e. leverage at least 2-3 touch points and not to be limited just to pre-season promotion session</a:t>
            </a:r>
          </a:p>
          <a:p>
            <a:pPr algn="l"/>
            <a:r>
              <a:rPr lang="en-GB" dirty="0" smtClean="0"/>
              <a:t>Using NWK as an example we present a model flowchart for education activity. It can be adapted to other distribution models such as FISP, ZNFU, WFP etc.</a:t>
            </a:r>
          </a:p>
          <a:p>
            <a:pPr algn="l"/>
            <a:r>
              <a:rPr lang="en-GB" dirty="0" smtClean="0"/>
              <a:t>For each step in the process, ‘agents’ are equipped with guides and visual aids to effectively transfer information. The entire process is monitored by RS/supervisors (e.g. shed managers) using a simple protocol. Supervisors will strive to run follow-up peer learning sessions for their agents to facilitate their understanding. </a:t>
            </a:r>
          </a:p>
          <a:p>
            <a:pPr algn="l"/>
            <a:r>
              <a:rPr lang="en-GB" dirty="0" smtClean="0"/>
              <a:t>We will monitor the cost-benefit of this type of intervention. </a:t>
            </a:r>
          </a:p>
          <a:p>
            <a:pPr algn="l"/>
            <a:r>
              <a:rPr lang="en-GB" dirty="0" smtClean="0"/>
              <a:t>If benefits (renewals!) outweigh costs, providers should pay for it themselves. It should probably be continued in an intensive manner during several seasons. As soon as the agriculture insurance culture is established, the process can be simplified. </a:t>
            </a:r>
            <a:endParaRPr lang="en-GB" dirty="0"/>
          </a:p>
        </p:txBody>
      </p:sp>
      <p:sp>
        <p:nvSpPr>
          <p:cNvPr id="3" name="Title 2"/>
          <p:cNvSpPr>
            <a:spLocks noGrp="1"/>
          </p:cNvSpPr>
          <p:nvPr>
            <p:ph type="title"/>
          </p:nvPr>
        </p:nvSpPr>
        <p:spPr>
          <a:xfrm>
            <a:off x="26352" y="4263"/>
            <a:ext cx="6273840" cy="1143000"/>
          </a:xfrm>
        </p:spPr>
        <p:txBody>
          <a:bodyPr>
            <a:noAutofit/>
          </a:bodyPr>
          <a:lstStyle/>
          <a:p>
            <a:r>
              <a:rPr lang="en-GB" sz="2800" dirty="0"/>
              <a:t>Responsible selling and index insurance education within </a:t>
            </a:r>
            <a:r>
              <a:rPr lang="en-GB" sz="2800" dirty="0" smtClean="0"/>
              <a:t>distribution: Process flowchart</a:t>
            </a:r>
            <a:endParaRPr lang="en-GB" sz="2800"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10</a:t>
            </a:fld>
            <a:endParaRPr lang="fr-FR" dirty="0">
              <a:solidFill>
                <a:srgbClr val="BDB487"/>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2804195321"/>
              </p:ext>
            </p:extLst>
          </p:nvPr>
        </p:nvGraphicFramePr>
        <p:xfrm>
          <a:off x="-1188640" y="1034689"/>
          <a:ext cx="8856984" cy="5848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2483768" y="2132856"/>
            <a:ext cx="1440160" cy="490356"/>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tx1"/>
                </a:solidFill>
              </a:rPr>
              <a:t>1. </a:t>
            </a:r>
            <a:r>
              <a:rPr lang="en-GB" sz="1400" dirty="0" smtClean="0">
                <a:solidFill>
                  <a:schemeClr val="tx1"/>
                </a:solidFill>
              </a:rPr>
              <a:t>Master </a:t>
            </a:r>
            <a:r>
              <a:rPr lang="en-GB" sz="1400" dirty="0" err="1" smtClean="0">
                <a:solidFill>
                  <a:schemeClr val="tx1"/>
                </a:solidFill>
              </a:rPr>
              <a:t>ToT</a:t>
            </a:r>
            <a:r>
              <a:rPr lang="en-GB" sz="1400" dirty="0" smtClean="0">
                <a:solidFill>
                  <a:schemeClr val="tx1"/>
                </a:solidFill>
              </a:rPr>
              <a:t> by RS</a:t>
            </a:r>
            <a:endParaRPr lang="en-GB" sz="1400" dirty="0">
              <a:solidFill>
                <a:schemeClr val="tx1"/>
              </a:solidFill>
            </a:endParaRPr>
          </a:p>
        </p:txBody>
      </p:sp>
      <p:sp>
        <p:nvSpPr>
          <p:cNvPr id="9" name="Rounded Rectangle 8"/>
          <p:cNvSpPr/>
          <p:nvPr/>
        </p:nvSpPr>
        <p:spPr>
          <a:xfrm>
            <a:off x="2771800" y="2672916"/>
            <a:ext cx="1800200" cy="490356"/>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tx1"/>
                </a:solidFill>
              </a:rPr>
              <a:t>2</a:t>
            </a:r>
            <a:r>
              <a:rPr lang="en-GB" sz="2000" b="1" dirty="0" smtClean="0">
                <a:solidFill>
                  <a:schemeClr val="tx1"/>
                </a:solidFill>
              </a:rPr>
              <a:t>. </a:t>
            </a:r>
            <a:r>
              <a:rPr lang="en-GB" sz="1400" dirty="0" smtClean="0">
                <a:solidFill>
                  <a:schemeClr val="tx1"/>
                </a:solidFill>
              </a:rPr>
              <a:t>‘Agent’ </a:t>
            </a:r>
            <a:r>
              <a:rPr lang="en-GB" sz="1400" dirty="0" err="1" smtClean="0">
                <a:solidFill>
                  <a:schemeClr val="tx1"/>
                </a:solidFill>
              </a:rPr>
              <a:t>ToTs</a:t>
            </a:r>
            <a:r>
              <a:rPr lang="en-GB" sz="1400" dirty="0" smtClean="0">
                <a:solidFill>
                  <a:schemeClr val="tx1"/>
                </a:solidFill>
              </a:rPr>
              <a:t> by shed managers</a:t>
            </a:r>
            <a:endParaRPr lang="en-GB" sz="1400" dirty="0">
              <a:solidFill>
                <a:schemeClr val="tx1"/>
              </a:solidFill>
            </a:endParaRPr>
          </a:p>
        </p:txBody>
      </p:sp>
      <p:sp>
        <p:nvSpPr>
          <p:cNvPr id="10" name="Rounded Rectangle 9"/>
          <p:cNvSpPr/>
          <p:nvPr/>
        </p:nvSpPr>
        <p:spPr>
          <a:xfrm>
            <a:off x="3294188" y="3212976"/>
            <a:ext cx="1512168" cy="95193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tx1"/>
                </a:solidFill>
              </a:rPr>
              <a:t>3</a:t>
            </a:r>
            <a:r>
              <a:rPr lang="en-GB" sz="2000" b="1" dirty="0" smtClean="0">
                <a:solidFill>
                  <a:schemeClr val="tx1"/>
                </a:solidFill>
              </a:rPr>
              <a:t>. </a:t>
            </a:r>
            <a:r>
              <a:rPr lang="en-GB" sz="1400" dirty="0" smtClean="0">
                <a:solidFill>
                  <a:schemeClr val="tx1"/>
                </a:solidFill>
              </a:rPr>
              <a:t>‘Agent’ sells responsibly and explains the product</a:t>
            </a:r>
            <a:endParaRPr lang="en-GB" sz="1400" dirty="0">
              <a:solidFill>
                <a:schemeClr val="tx1"/>
              </a:solidFill>
            </a:endParaRPr>
          </a:p>
        </p:txBody>
      </p:sp>
      <p:sp>
        <p:nvSpPr>
          <p:cNvPr id="13" name="Rounded Rectangle 12"/>
          <p:cNvSpPr/>
          <p:nvPr/>
        </p:nvSpPr>
        <p:spPr>
          <a:xfrm>
            <a:off x="2291650" y="4365104"/>
            <a:ext cx="1800200" cy="109323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tx1"/>
                </a:solidFill>
              </a:rPr>
              <a:t>4. </a:t>
            </a:r>
            <a:r>
              <a:rPr lang="en-GB" sz="1400" dirty="0" smtClean="0">
                <a:solidFill>
                  <a:schemeClr val="tx1"/>
                </a:solidFill>
              </a:rPr>
              <a:t>‘Agent’ runs pay-out simulation meetings with data so far mid-season (Feb)</a:t>
            </a:r>
            <a:endParaRPr lang="en-GB" sz="1400" dirty="0">
              <a:solidFill>
                <a:schemeClr val="tx1"/>
              </a:solidFill>
            </a:endParaRPr>
          </a:p>
        </p:txBody>
      </p:sp>
      <p:sp>
        <p:nvSpPr>
          <p:cNvPr id="14" name="Rounded Rectangle 13"/>
          <p:cNvSpPr/>
          <p:nvPr/>
        </p:nvSpPr>
        <p:spPr>
          <a:xfrm>
            <a:off x="1348924" y="3341588"/>
            <a:ext cx="1854924" cy="845199"/>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solidFill>
                  <a:schemeClr val="tx1"/>
                </a:solidFill>
              </a:rPr>
              <a:t>5</a:t>
            </a:r>
            <a:r>
              <a:rPr lang="en-GB" sz="2000" b="1" dirty="0" smtClean="0">
                <a:solidFill>
                  <a:schemeClr val="tx1"/>
                </a:solidFill>
              </a:rPr>
              <a:t>. </a:t>
            </a:r>
            <a:r>
              <a:rPr lang="en-GB" sz="1400" dirty="0" smtClean="0">
                <a:solidFill>
                  <a:schemeClr val="tx1"/>
                </a:solidFill>
              </a:rPr>
              <a:t>‘Agent’ explains </a:t>
            </a:r>
            <a:r>
              <a:rPr lang="en-GB" sz="1400" dirty="0" err="1" smtClean="0">
                <a:solidFill>
                  <a:schemeClr val="tx1"/>
                </a:solidFill>
              </a:rPr>
              <a:t>payout</a:t>
            </a:r>
            <a:r>
              <a:rPr lang="en-GB" sz="1400" dirty="0" smtClean="0">
                <a:solidFill>
                  <a:schemeClr val="tx1"/>
                </a:solidFill>
              </a:rPr>
              <a:t> amounts or no-</a:t>
            </a:r>
            <a:r>
              <a:rPr lang="en-GB" sz="1400" dirty="0" err="1" smtClean="0">
                <a:solidFill>
                  <a:schemeClr val="tx1"/>
                </a:solidFill>
              </a:rPr>
              <a:t>payouts</a:t>
            </a:r>
            <a:endParaRPr lang="en-GB" sz="1400" dirty="0">
              <a:solidFill>
                <a:schemeClr val="tx1"/>
              </a:solidFill>
            </a:endParaRPr>
          </a:p>
        </p:txBody>
      </p:sp>
      <p:sp>
        <p:nvSpPr>
          <p:cNvPr id="15" name="Rounded Rectangle 14"/>
          <p:cNvSpPr/>
          <p:nvPr/>
        </p:nvSpPr>
        <p:spPr>
          <a:xfrm>
            <a:off x="26352" y="1471732"/>
            <a:ext cx="2097376" cy="845199"/>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tx1"/>
                </a:solidFill>
              </a:rPr>
              <a:t>6. </a:t>
            </a:r>
            <a:r>
              <a:rPr lang="en-GB" sz="1400" dirty="0" smtClean="0">
                <a:solidFill>
                  <a:schemeClr val="tx1"/>
                </a:solidFill>
              </a:rPr>
              <a:t>In-between seasons education activities </a:t>
            </a:r>
            <a:r>
              <a:rPr lang="en-GB" sz="800" i="1" dirty="0" smtClean="0">
                <a:solidFill>
                  <a:schemeClr val="tx1"/>
                </a:solidFill>
              </a:rPr>
              <a:t>(part II of the solution)</a:t>
            </a:r>
            <a:endParaRPr lang="en-GB" sz="800" i="1" dirty="0">
              <a:solidFill>
                <a:schemeClr val="tx1"/>
              </a:solidFill>
            </a:endParaRPr>
          </a:p>
        </p:txBody>
      </p:sp>
    </p:spTree>
    <p:extLst>
      <p:ext uri="{BB962C8B-B14F-4D97-AF65-F5344CB8AC3E}">
        <p14:creationId xmlns:p14="http://schemas.microsoft.com/office/powerpoint/2010/main" val="4193218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51085028"/>
              </p:ext>
            </p:extLst>
          </p:nvPr>
        </p:nvGraphicFramePr>
        <p:xfrm>
          <a:off x="457200" y="1139933"/>
          <a:ext cx="8435280" cy="4937760"/>
        </p:xfrm>
        <a:graphic>
          <a:graphicData uri="http://schemas.openxmlformats.org/drawingml/2006/table">
            <a:tbl>
              <a:tblPr firstRow="1" bandRow="1">
                <a:tableStyleId>{5C22544A-7EE6-4342-B048-85BDC9FD1C3A}</a:tableStyleId>
              </a:tblPr>
              <a:tblGrid>
                <a:gridCol w="2057400"/>
                <a:gridCol w="1697360"/>
                <a:gridCol w="2417440"/>
                <a:gridCol w="2263080"/>
              </a:tblGrid>
              <a:tr h="370840">
                <a:tc>
                  <a:txBody>
                    <a:bodyPr/>
                    <a:lstStyle/>
                    <a:p>
                      <a:pPr algn="ctr"/>
                      <a:endParaRPr lang="en-GB" noProof="0" dirty="0"/>
                    </a:p>
                  </a:txBody>
                  <a:tcPr anchor="ctr"/>
                </a:tc>
                <a:tc>
                  <a:txBody>
                    <a:bodyPr/>
                    <a:lstStyle/>
                    <a:p>
                      <a:pPr algn="ctr"/>
                      <a:r>
                        <a:rPr lang="en-GB" noProof="0" dirty="0" smtClean="0"/>
                        <a:t>Risk Shield / ILO</a:t>
                      </a:r>
                      <a:endParaRPr lang="en-GB" noProof="0" dirty="0"/>
                    </a:p>
                  </a:txBody>
                  <a:tcPr anchor="ctr"/>
                </a:tc>
                <a:tc>
                  <a:txBody>
                    <a:bodyPr/>
                    <a:lstStyle/>
                    <a:p>
                      <a:pPr algn="ctr"/>
                      <a:r>
                        <a:rPr lang="en-GB" noProof="0" dirty="0" smtClean="0"/>
                        <a:t>Agents</a:t>
                      </a:r>
                      <a:endParaRPr lang="en-GB" noProof="0" dirty="0"/>
                    </a:p>
                  </a:txBody>
                  <a:tcPr anchor="ctr"/>
                </a:tc>
                <a:tc>
                  <a:txBody>
                    <a:bodyPr/>
                    <a:lstStyle/>
                    <a:p>
                      <a:pPr algn="ctr"/>
                      <a:r>
                        <a:rPr lang="en-GB" noProof="0" dirty="0" smtClean="0"/>
                        <a:t>Lead farmers</a:t>
                      </a:r>
                      <a:endParaRPr lang="en-GB" noProof="0" dirty="0"/>
                    </a:p>
                  </a:txBody>
                  <a:tcPr anchor="ctr"/>
                </a:tc>
              </a:tr>
              <a:tr h="370840">
                <a:tc>
                  <a:txBody>
                    <a:bodyPr/>
                    <a:lstStyle/>
                    <a:p>
                      <a:pPr algn="ctr"/>
                      <a:r>
                        <a:rPr lang="en-GB" b="1" noProof="0" dirty="0" smtClean="0">
                          <a:solidFill>
                            <a:schemeClr val="accent6">
                              <a:lumMod val="75000"/>
                            </a:schemeClr>
                          </a:solidFill>
                        </a:rPr>
                        <a:t>Training</a:t>
                      </a:r>
                      <a:r>
                        <a:rPr lang="en-GB" b="1" baseline="0" noProof="0" dirty="0" smtClean="0">
                          <a:solidFill>
                            <a:schemeClr val="accent6">
                              <a:lumMod val="75000"/>
                            </a:schemeClr>
                          </a:solidFill>
                        </a:rPr>
                        <a:t> of agents</a:t>
                      </a:r>
                      <a:endParaRPr lang="en-GB" b="1" noProof="0" dirty="0">
                        <a:solidFill>
                          <a:schemeClr val="accent6">
                            <a:lumMod val="75000"/>
                          </a:schemeClr>
                        </a:solidFill>
                      </a:endParaRPr>
                    </a:p>
                  </a:txBody>
                  <a:tcPr anchor="ctr"/>
                </a:tc>
                <a:tc>
                  <a:txBody>
                    <a:bodyPr/>
                    <a:lstStyle/>
                    <a:p>
                      <a:pPr algn="ctr"/>
                      <a:r>
                        <a:rPr lang="en-GB" sz="2000" b="1" noProof="0" dirty="0" smtClean="0"/>
                        <a:t>Conduct </a:t>
                      </a:r>
                    </a:p>
                    <a:p>
                      <a:pPr algn="ctr"/>
                      <a:r>
                        <a:rPr lang="en-GB" i="1" noProof="0" dirty="0" err="1" smtClean="0"/>
                        <a:t>ToT</a:t>
                      </a:r>
                      <a:r>
                        <a:rPr lang="en-GB" i="1" noProof="0" dirty="0" smtClean="0"/>
                        <a:t> manual</a:t>
                      </a:r>
                      <a:endParaRPr lang="en-GB" i="1" noProof="0" dirty="0"/>
                    </a:p>
                  </a:txBody>
                  <a:tcPr anchor="ctr"/>
                </a:tc>
                <a:tc>
                  <a:txBody>
                    <a:bodyPr/>
                    <a:lstStyle/>
                    <a:p>
                      <a:pPr algn="ctr"/>
                      <a:r>
                        <a:rPr lang="en-GB" noProof="0" dirty="0" smtClean="0"/>
                        <a:t>Participate</a:t>
                      </a:r>
                      <a:endParaRPr lang="en-GB" noProof="0" dirty="0"/>
                    </a:p>
                  </a:txBody>
                  <a:tcPr anchor="ctr"/>
                </a:tc>
                <a:tc>
                  <a:txBody>
                    <a:bodyPr/>
                    <a:lstStyle/>
                    <a:p>
                      <a:pPr algn="ctr"/>
                      <a:endParaRPr lang="en-GB" noProof="0" dirty="0"/>
                    </a:p>
                  </a:txBody>
                  <a:tcPr anchor="ctr"/>
                </a:tc>
              </a:tr>
              <a:tr h="370840">
                <a:tc>
                  <a:txBody>
                    <a:bodyPr/>
                    <a:lstStyle/>
                    <a:p>
                      <a:pPr algn="ctr"/>
                      <a:r>
                        <a:rPr lang="en-GB" b="1" noProof="0" dirty="0" smtClean="0">
                          <a:solidFill>
                            <a:schemeClr val="accent6">
                              <a:lumMod val="75000"/>
                            </a:schemeClr>
                          </a:solidFill>
                        </a:rPr>
                        <a:t>Training for lead farmers</a:t>
                      </a:r>
                      <a:endParaRPr lang="en-GB" b="1" noProof="0" dirty="0">
                        <a:solidFill>
                          <a:schemeClr val="accent6">
                            <a:lumMod val="75000"/>
                          </a:schemeClr>
                        </a:solidFill>
                      </a:endParaRPr>
                    </a:p>
                  </a:txBody>
                  <a:tcPr anchor="ctr"/>
                </a:tc>
                <a:tc>
                  <a:txBody>
                    <a:bodyPr/>
                    <a:lstStyle/>
                    <a:p>
                      <a:pPr algn="ctr"/>
                      <a:r>
                        <a:rPr lang="en-GB" noProof="0" dirty="0" smtClean="0"/>
                        <a:t>Support</a:t>
                      </a:r>
                      <a:endParaRPr lang="en-GB" noProof="0" dirty="0"/>
                    </a:p>
                  </a:txBody>
                  <a:tcPr anchor="ctr"/>
                </a:tc>
                <a:tc>
                  <a:txBody>
                    <a:bodyPr/>
                    <a:lstStyle/>
                    <a:p>
                      <a:pPr algn="ctr"/>
                      <a:r>
                        <a:rPr lang="en-GB" sz="2000" b="1" noProof="0" dirty="0" smtClean="0"/>
                        <a:t>Conduct</a:t>
                      </a:r>
                    </a:p>
                    <a:p>
                      <a:pPr algn="ctr"/>
                      <a:r>
                        <a:rPr lang="en-GB" i="1" noProof="0" dirty="0" smtClean="0"/>
                        <a:t>Guide, posters</a:t>
                      </a:r>
                      <a:endParaRPr lang="en-GB" i="1" noProof="0" dirty="0"/>
                    </a:p>
                  </a:txBody>
                  <a:tcPr anchor="ctr"/>
                </a:tc>
                <a:tc>
                  <a:txBody>
                    <a:bodyPr/>
                    <a:lstStyle/>
                    <a:p>
                      <a:pPr algn="ctr"/>
                      <a:r>
                        <a:rPr lang="en-GB" noProof="0" dirty="0" smtClean="0"/>
                        <a:t>Participate</a:t>
                      </a:r>
                      <a:endParaRPr lang="en-GB" noProof="0" dirty="0"/>
                    </a:p>
                  </a:txBody>
                  <a:tcPr anchor="ctr"/>
                </a:tc>
              </a:tr>
              <a:tr h="370840">
                <a:tc>
                  <a:txBody>
                    <a:bodyPr/>
                    <a:lstStyle/>
                    <a:p>
                      <a:pPr algn="ctr"/>
                      <a:r>
                        <a:rPr lang="en-GB" b="1" noProof="0" dirty="0" smtClean="0">
                          <a:solidFill>
                            <a:schemeClr val="accent6">
                              <a:lumMod val="75000"/>
                            </a:schemeClr>
                          </a:solidFill>
                        </a:rPr>
                        <a:t>Training for farmers</a:t>
                      </a:r>
                      <a:endParaRPr lang="en-GB" b="1" noProof="0" dirty="0">
                        <a:solidFill>
                          <a:schemeClr val="accent6">
                            <a:lumMod val="75000"/>
                          </a:schemeClr>
                        </a:solidFill>
                      </a:endParaRPr>
                    </a:p>
                  </a:txBody>
                  <a:tcPr anchor="ctr"/>
                </a:tc>
                <a:tc>
                  <a:txBody>
                    <a:bodyPr/>
                    <a:lstStyle/>
                    <a:p>
                      <a:pPr algn="ctr"/>
                      <a:endParaRPr lang="en-GB" noProof="0" dirty="0"/>
                    </a:p>
                  </a:txBody>
                  <a:tcPr anchor="ctr"/>
                </a:tc>
                <a:tc>
                  <a:txBody>
                    <a:bodyPr/>
                    <a:lstStyle/>
                    <a:p>
                      <a:pPr algn="ctr"/>
                      <a:r>
                        <a:rPr lang="en-GB" noProof="0" dirty="0" smtClean="0"/>
                        <a:t>Support</a:t>
                      </a:r>
                      <a:endParaRPr lang="en-GB" noProof="0" dirty="0"/>
                    </a:p>
                  </a:txBody>
                  <a:tcPr anchor="ctr"/>
                </a:tc>
                <a:tc>
                  <a:txBody>
                    <a:bodyPr/>
                    <a:lstStyle/>
                    <a:p>
                      <a:pPr algn="ctr"/>
                      <a:r>
                        <a:rPr lang="en-GB" sz="2000" b="1" noProof="0" dirty="0" smtClean="0"/>
                        <a:t>Conduct</a:t>
                      </a:r>
                    </a:p>
                    <a:p>
                      <a:pPr algn="ctr"/>
                      <a:r>
                        <a:rPr lang="en-GB" i="1" noProof="0" dirty="0" smtClean="0"/>
                        <a:t>Guide, posters, leaflet</a:t>
                      </a:r>
                      <a:endParaRPr lang="en-GB" i="1" noProof="0" dirty="0"/>
                    </a:p>
                  </a:txBody>
                  <a:tcPr anchor="ctr"/>
                </a:tc>
              </a:tr>
              <a:tr h="370840">
                <a:tc>
                  <a:txBody>
                    <a:bodyPr/>
                    <a:lstStyle/>
                    <a:p>
                      <a:pPr algn="ctr"/>
                      <a:r>
                        <a:rPr lang="en-GB" b="1" noProof="0" dirty="0" smtClean="0">
                          <a:solidFill>
                            <a:schemeClr val="accent6">
                              <a:lumMod val="75000"/>
                            </a:schemeClr>
                          </a:solidFill>
                        </a:rPr>
                        <a:t>Monitoring</a:t>
                      </a:r>
                      <a:endParaRPr lang="en-GB" b="1" noProof="0" dirty="0">
                        <a:solidFill>
                          <a:schemeClr val="accent6">
                            <a:lumMod val="75000"/>
                          </a:schemeClr>
                        </a:solidFill>
                      </a:endParaRPr>
                    </a:p>
                  </a:txBody>
                  <a:tcPr anchor="ctr"/>
                </a:tc>
                <a:tc>
                  <a:txBody>
                    <a:bodyPr/>
                    <a:lstStyle/>
                    <a:p>
                      <a:pPr algn="ctr"/>
                      <a:r>
                        <a:rPr lang="en-GB" noProof="0" dirty="0" smtClean="0"/>
                        <a:t>Support</a:t>
                      </a:r>
                      <a:endParaRPr lang="en-GB" noProof="0" dirty="0"/>
                    </a:p>
                  </a:txBody>
                  <a:tcPr anchor="ctr"/>
                </a:tc>
                <a:tc>
                  <a:txBody>
                    <a:bodyPr/>
                    <a:lstStyle/>
                    <a:p>
                      <a:pPr algn="ctr"/>
                      <a:r>
                        <a:rPr lang="en-GB" sz="2000" b="1" noProof="0" dirty="0" smtClean="0"/>
                        <a:t>Conduct</a:t>
                      </a:r>
                    </a:p>
                    <a:p>
                      <a:pPr algn="ctr"/>
                      <a:r>
                        <a:rPr lang="en-GB" i="1" noProof="0" dirty="0" smtClean="0"/>
                        <a:t>Monitoring form</a:t>
                      </a:r>
                      <a:endParaRPr lang="en-GB" i="1" noProof="0" dirty="0"/>
                    </a:p>
                  </a:txBody>
                  <a:tcPr anchor="ctr"/>
                </a:tc>
                <a:tc>
                  <a:txBody>
                    <a:bodyPr/>
                    <a:lstStyle/>
                    <a:p>
                      <a:pPr algn="ctr"/>
                      <a:r>
                        <a:rPr lang="en-GB" sz="2000" b="1" noProof="0" dirty="0" smtClean="0"/>
                        <a:t>Conduct</a:t>
                      </a:r>
                    </a:p>
                    <a:p>
                      <a:pPr algn="ctr"/>
                      <a:r>
                        <a:rPr lang="en-GB" i="1" noProof="0" dirty="0" smtClean="0"/>
                        <a:t>Monitoring form</a:t>
                      </a:r>
                      <a:endParaRPr lang="en-GB" i="1" noProof="0" dirty="0"/>
                    </a:p>
                  </a:txBody>
                  <a:tcPr anchor="ctr"/>
                </a:tc>
              </a:tr>
              <a:tr h="370840">
                <a:tc>
                  <a:txBody>
                    <a:bodyPr/>
                    <a:lstStyle/>
                    <a:p>
                      <a:pPr algn="ctr"/>
                      <a:r>
                        <a:rPr lang="en-GB" b="1" noProof="0" dirty="0" smtClean="0">
                          <a:solidFill>
                            <a:schemeClr val="accent6">
                              <a:lumMod val="75000"/>
                            </a:schemeClr>
                          </a:solidFill>
                        </a:rPr>
                        <a:t>Follow up meetings</a:t>
                      </a:r>
                      <a:endParaRPr lang="en-GB" b="1" noProof="0" dirty="0">
                        <a:solidFill>
                          <a:schemeClr val="accent6">
                            <a:lumMod val="75000"/>
                          </a:schemeClr>
                        </a:solidFill>
                      </a:endParaRPr>
                    </a:p>
                  </a:txBody>
                  <a:tcPr anchor="ctr"/>
                </a:tc>
                <a:tc>
                  <a:txBody>
                    <a:bodyPr/>
                    <a:lstStyle/>
                    <a:p>
                      <a:pPr algn="ctr"/>
                      <a:r>
                        <a:rPr lang="en-GB" noProof="0" dirty="0" smtClean="0"/>
                        <a:t>Support</a:t>
                      </a:r>
                      <a:endParaRPr lang="en-GB" noProof="0" dirty="0"/>
                    </a:p>
                  </a:txBody>
                  <a:tcPr anchor="ctr"/>
                </a:tc>
                <a:tc>
                  <a:txBody>
                    <a:bodyPr/>
                    <a:lstStyle/>
                    <a:p>
                      <a:pPr algn="ctr"/>
                      <a:r>
                        <a:rPr lang="en-GB" sz="2000" b="1" noProof="0" dirty="0" smtClean="0"/>
                        <a:t>Conduct</a:t>
                      </a:r>
                    </a:p>
                    <a:p>
                      <a:pPr algn="ctr"/>
                      <a:r>
                        <a:rPr lang="en-GB" sz="1800" b="0" i="1" noProof="0" dirty="0" smtClean="0"/>
                        <a:t>Guide</a:t>
                      </a:r>
                      <a:endParaRPr lang="en-GB" sz="2000" b="0" i="1" noProof="0" dirty="0"/>
                    </a:p>
                  </a:txBody>
                  <a:tcPr anchor="ctr"/>
                </a:tc>
                <a:tc>
                  <a:txBody>
                    <a:bodyPr/>
                    <a:lstStyle/>
                    <a:p>
                      <a:pPr algn="ctr"/>
                      <a:r>
                        <a:rPr lang="en-GB" noProof="0" dirty="0" smtClean="0"/>
                        <a:t>Participate</a:t>
                      </a:r>
                      <a:endParaRPr lang="en-GB" noProof="0" dirty="0"/>
                    </a:p>
                  </a:txBody>
                  <a:tcPr anchor="ctr"/>
                </a:tc>
              </a:tr>
              <a:tr h="370840">
                <a:tc>
                  <a:txBody>
                    <a:bodyPr/>
                    <a:lstStyle/>
                    <a:p>
                      <a:pPr algn="ctr"/>
                      <a:r>
                        <a:rPr lang="en-GB" b="1" noProof="0" dirty="0" smtClean="0">
                          <a:solidFill>
                            <a:schemeClr val="accent6">
                              <a:lumMod val="75000"/>
                            </a:schemeClr>
                          </a:solidFill>
                        </a:rPr>
                        <a:t>Evaluation</a:t>
                      </a:r>
                      <a:endParaRPr lang="en-GB" b="1" noProof="0" dirty="0">
                        <a:solidFill>
                          <a:schemeClr val="accent6">
                            <a:lumMod val="75000"/>
                          </a:schemeClr>
                        </a:solidFill>
                      </a:endParaRPr>
                    </a:p>
                  </a:txBody>
                  <a:tcPr anchor="ctr"/>
                </a:tc>
                <a:tc>
                  <a:txBody>
                    <a:bodyPr/>
                    <a:lstStyle/>
                    <a:p>
                      <a:pPr algn="ctr"/>
                      <a:r>
                        <a:rPr lang="en-GB" noProof="0" dirty="0" err="1" smtClean="0"/>
                        <a:t>Analyze</a:t>
                      </a:r>
                      <a:endParaRPr lang="en-GB" noProof="0" dirty="0" smtClean="0"/>
                    </a:p>
                    <a:p>
                      <a:pPr algn="ctr"/>
                      <a:endParaRPr lang="en-GB" noProof="0" dirty="0"/>
                    </a:p>
                  </a:txBody>
                  <a:tcPr anchor="ctr"/>
                </a:tc>
                <a:tc>
                  <a:txBody>
                    <a:bodyPr/>
                    <a:lstStyle/>
                    <a:p>
                      <a:pPr algn="ctr"/>
                      <a:r>
                        <a:rPr lang="en-GB" sz="2000" b="1" noProof="0" dirty="0" smtClean="0"/>
                        <a:t>Conduct</a:t>
                      </a:r>
                    </a:p>
                    <a:p>
                      <a:pPr algn="ctr"/>
                      <a:r>
                        <a:rPr lang="en-GB" i="1" noProof="0" dirty="0" smtClean="0"/>
                        <a:t>Survey</a:t>
                      </a:r>
                      <a:endParaRPr lang="en-GB" i="1" noProof="0" dirty="0"/>
                    </a:p>
                  </a:txBody>
                  <a:tcPr anchor="ctr"/>
                </a:tc>
                <a:tc>
                  <a:txBody>
                    <a:bodyPr/>
                    <a:lstStyle/>
                    <a:p>
                      <a:pPr algn="ctr"/>
                      <a:r>
                        <a:rPr lang="en-GB" noProof="0" dirty="0" smtClean="0"/>
                        <a:t>Participate</a:t>
                      </a:r>
                      <a:endParaRPr lang="en-GB" noProof="0" dirty="0"/>
                    </a:p>
                  </a:txBody>
                  <a:tcPr anchor="ctr"/>
                </a:tc>
              </a:tr>
            </a:tbl>
          </a:graphicData>
        </a:graphic>
      </p:graphicFrame>
      <p:sp>
        <p:nvSpPr>
          <p:cNvPr id="3" name="Title 2"/>
          <p:cNvSpPr>
            <a:spLocks noGrp="1"/>
          </p:cNvSpPr>
          <p:nvPr>
            <p:ph type="title"/>
          </p:nvPr>
        </p:nvSpPr>
        <p:spPr>
          <a:xfrm>
            <a:off x="457200" y="0"/>
            <a:ext cx="8229600" cy="1143000"/>
          </a:xfrm>
        </p:spPr>
        <p:txBody>
          <a:bodyPr/>
          <a:lstStyle/>
          <a:p>
            <a:r>
              <a:rPr lang="fr-CH" dirty="0" err="1" smtClean="0"/>
              <a:t>Roles</a:t>
            </a:r>
            <a:r>
              <a:rPr lang="fr-CH" dirty="0"/>
              <a:t> </a:t>
            </a:r>
            <a:r>
              <a:rPr lang="fr-CH" dirty="0" smtClean="0"/>
              <a:t>and </a:t>
            </a:r>
            <a:r>
              <a:rPr lang="fr-CH" dirty="0" err="1" smtClean="0"/>
              <a:t>tools</a:t>
            </a:r>
            <a:endParaRPr lang="en-GB" dirty="0"/>
          </a:p>
        </p:txBody>
      </p:sp>
      <p:sp>
        <p:nvSpPr>
          <p:cNvPr id="4" name="Slide Number Placeholder 3"/>
          <p:cNvSpPr>
            <a:spLocks noGrp="1"/>
          </p:cNvSpPr>
          <p:nvPr>
            <p:ph type="sldNum" sz="quarter" idx="4"/>
          </p:nvPr>
        </p:nvSpPr>
        <p:spPr>
          <a:xfrm>
            <a:off x="7031988" y="6492875"/>
            <a:ext cx="2133600" cy="365125"/>
          </a:xfrm>
        </p:spPr>
        <p:txBody>
          <a:bodyPr/>
          <a:lstStyle/>
          <a:p>
            <a:fld id="{D711C754-ABDC-D749-9DA5-943A36A510EA}" type="slidenum">
              <a:rPr lang="fr-FR" smtClean="0">
                <a:solidFill>
                  <a:srgbClr val="BDB487"/>
                </a:solidFill>
              </a:rPr>
              <a:pPr/>
              <a:t>11</a:t>
            </a:fld>
            <a:endParaRPr lang="fr-FR" dirty="0">
              <a:solidFill>
                <a:srgbClr val="BDB487"/>
              </a:solidFill>
            </a:endParaRPr>
          </a:p>
        </p:txBody>
      </p:sp>
      <p:sp>
        <p:nvSpPr>
          <p:cNvPr id="6" name="Down Arrow 5"/>
          <p:cNvSpPr/>
          <p:nvPr/>
        </p:nvSpPr>
        <p:spPr>
          <a:xfrm>
            <a:off x="-108520" y="1499426"/>
            <a:ext cx="565720" cy="4032449"/>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Up-Down Arrow 6"/>
          <p:cNvSpPr/>
          <p:nvPr/>
        </p:nvSpPr>
        <p:spPr>
          <a:xfrm>
            <a:off x="12576" y="3861048"/>
            <a:ext cx="323528" cy="936104"/>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58430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12</a:t>
            </a:fld>
            <a:endParaRPr lang="fr-FR" dirty="0">
              <a:solidFill>
                <a:srgbClr val="BDB487"/>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957" y="5120"/>
            <a:ext cx="9409913" cy="6736248"/>
          </a:xfrm>
          <a:prstGeom prst="rect">
            <a:avLst/>
          </a:prstGeom>
        </p:spPr>
      </p:pic>
    </p:spTree>
    <p:extLst>
      <p:ext uri="{BB962C8B-B14F-4D97-AF65-F5344CB8AC3E}">
        <p14:creationId xmlns:p14="http://schemas.microsoft.com/office/powerpoint/2010/main" val="2673890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13</a:t>
            </a:fld>
            <a:endParaRPr lang="fr-FR" dirty="0">
              <a:solidFill>
                <a:srgbClr val="BDB487"/>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391" y="0"/>
            <a:ext cx="9634915" cy="6858000"/>
          </a:xfrm>
          <a:prstGeom prst="rect">
            <a:avLst/>
          </a:prstGeom>
        </p:spPr>
      </p:pic>
    </p:spTree>
    <p:extLst>
      <p:ext uri="{BB962C8B-B14F-4D97-AF65-F5344CB8AC3E}">
        <p14:creationId xmlns:p14="http://schemas.microsoft.com/office/powerpoint/2010/main" val="703186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14</a:t>
            </a:fld>
            <a:endParaRPr lang="fr-FR" dirty="0">
              <a:solidFill>
                <a:srgbClr val="BDB487"/>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7" y="-10794"/>
            <a:ext cx="5040561" cy="6869502"/>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4588" y="118180"/>
            <a:ext cx="2447096" cy="333887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6176" y="3457059"/>
            <a:ext cx="2475507" cy="3370334"/>
          </a:xfrm>
          <a:prstGeom prst="rect">
            <a:avLst/>
          </a:prstGeom>
        </p:spPr>
      </p:pic>
    </p:spTree>
    <p:extLst>
      <p:ext uri="{BB962C8B-B14F-4D97-AF65-F5344CB8AC3E}">
        <p14:creationId xmlns:p14="http://schemas.microsoft.com/office/powerpoint/2010/main" val="3695808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15</a:t>
            </a:fld>
            <a:endParaRPr lang="fr-FR" dirty="0">
              <a:solidFill>
                <a:srgbClr val="BDB487"/>
              </a:solidFill>
            </a:endParaRPr>
          </a:p>
        </p:txBody>
      </p:sp>
      <p:pic>
        <p:nvPicPr>
          <p:cNvPr id="5" name="Picture 4"/>
          <p:cNvPicPr>
            <a:picLocks noChangeAspect="1"/>
          </p:cNvPicPr>
          <p:nvPr/>
        </p:nvPicPr>
        <p:blipFill>
          <a:blip r:embed="rId2"/>
          <a:stretch>
            <a:fillRect/>
          </a:stretch>
        </p:blipFill>
        <p:spPr>
          <a:xfrm>
            <a:off x="0" y="116631"/>
            <a:ext cx="6876256" cy="476200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872" y="2599178"/>
            <a:ext cx="5792118" cy="4350412"/>
          </a:xfrm>
          <a:prstGeom prst="rect">
            <a:avLst/>
          </a:prstGeom>
        </p:spPr>
      </p:pic>
    </p:spTree>
    <p:extLst>
      <p:ext uri="{BB962C8B-B14F-4D97-AF65-F5344CB8AC3E}">
        <p14:creationId xmlns:p14="http://schemas.microsoft.com/office/powerpoint/2010/main" val="917521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A24850-5289-3F41-8DB1-2913CB4A3CEB}" type="slidenum">
              <a:rPr lang="en-US" smtClean="0"/>
              <a:t>16</a:t>
            </a:fld>
            <a:endParaRPr lang="en-US" dirty="0"/>
          </a:p>
        </p:txBody>
      </p:sp>
      <p:sp>
        <p:nvSpPr>
          <p:cNvPr id="5" name="Rectangle 4"/>
          <p:cNvSpPr/>
          <p:nvPr/>
        </p:nvSpPr>
        <p:spPr>
          <a:xfrm>
            <a:off x="0" y="0"/>
            <a:ext cx="9252857" cy="6858000"/>
          </a:xfrm>
          <a:prstGeom prst="rect">
            <a:avLst/>
          </a:prstGeom>
          <a:solidFill>
            <a:srgbClr val="292934">
              <a:alpha val="59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259632" y="2660719"/>
            <a:ext cx="6768752" cy="1200329"/>
          </a:xfrm>
          <a:prstGeom prst="rect">
            <a:avLst/>
          </a:prstGeom>
          <a:solidFill>
            <a:schemeClr val="bg1"/>
          </a:solidFill>
          <a:ln w="38100">
            <a:solidFill>
              <a:schemeClr val="accent6"/>
            </a:solidFill>
          </a:ln>
        </p:spPr>
        <p:txBody>
          <a:bodyPr wrap="square" rtlCol="0">
            <a:spAutoFit/>
          </a:bodyPr>
          <a:lstStyle/>
          <a:p>
            <a:pPr marL="0" lvl="1" algn="ctr"/>
            <a:r>
              <a:rPr lang="en-GB" sz="7200" b="1" dirty="0">
                <a:solidFill>
                  <a:schemeClr val="accent6"/>
                </a:solidFill>
                <a:latin typeface="Century Gothic" panose="020B0502020202020204" pitchFamily="34" charset="0"/>
              </a:rPr>
              <a:t>3</a:t>
            </a:r>
            <a:r>
              <a:rPr lang="en-GB" sz="7200" b="1" dirty="0" smtClean="0">
                <a:solidFill>
                  <a:schemeClr val="accent6"/>
                </a:solidFill>
                <a:latin typeface="Century Gothic" panose="020B0502020202020204" pitchFamily="34" charset="0"/>
              </a:rPr>
              <a:t>. Initial results</a:t>
            </a:r>
          </a:p>
        </p:txBody>
      </p:sp>
    </p:spTree>
    <p:extLst>
      <p:ext uri="{BB962C8B-B14F-4D97-AF65-F5344CB8AC3E}">
        <p14:creationId xmlns:p14="http://schemas.microsoft.com/office/powerpoint/2010/main" val="23629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0078" y="836712"/>
            <a:ext cx="4273930" cy="2160239"/>
          </a:xfrm>
        </p:spPr>
        <p:txBody>
          <a:bodyPr>
            <a:normAutofit fontScale="40000" lnSpcReduction="20000"/>
          </a:bodyPr>
          <a:lstStyle/>
          <a:p>
            <a:r>
              <a:rPr lang="en-GB" dirty="0" smtClean="0"/>
              <a:t>Delivered by ILO and RS on 23-24 November using adult learning methodology powered by the </a:t>
            </a:r>
            <a:r>
              <a:rPr lang="en-GB" dirty="0" err="1" smtClean="0"/>
              <a:t>ToT</a:t>
            </a:r>
            <a:r>
              <a:rPr lang="en-GB" dirty="0" smtClean="0"/>
              <a:t> package (trainer’s guide, slides, </a:t>
            </a:r>
            <a:r>
              <a:rPr lang="en-GB" dirty="0" err="1" smtClean="0"/>
              <a:t>handouts</a:t>
            </a:r>
            <a:r>
              <a:rPr lang="en-GB" dirty="0" smtClean="0"/>
              <a:t>)</a:t>
            </a:r>
          </a:p>
          <a:p>
            <a:r>
              <a:rPr lang="en-GB" dirty="0" smtClean="0"/>
              <a:t>21 agents from 3 aggregators (NWK, FISP-</a:t>
            </a:r>
            <a:r>
              <a:rPr lang="en-GB" dirty="0" err="1" smtClean="0"/>
              <a:t>MoA</a:t>
            </a:r>
            <a:r>
              <a:rPr lang="en-GB" dirty="0" smtClean="0"/>
              <a:t>, </a:t>
            </a:r>
            <a:r>
              <a:rPr lang="en-GB" dirty="0" err="1" smtClean="0"/>
              <a:t>Jedo</a:t>
            </a:r>
            <a:r>
              <a:rPr lang="en-GB" dirty="0" smtClean="0"/>
              <a:t>-ILO </a:t>
            </a:r>
            <a:r>
              <a:rPr lang="en-GB" dirty="0" err="1" smtClean="0"/>
              <a:t>Yapasa</a:t>
            </a:r>
            <a:r>
              <a:rPr lang="en-GB" dirty="0" smtClean="0"/>
              <a:t>) participated long with reps from ILO, FSDZ</a:t>
            </a:r>
          </a:p>
          <a:p>
            <a:r>
              <a:rPr lang="fr-CH" dirty="0" smtClean="0"/>
              <a:t>High satisfaction </a:t>
            </a:r>
            <a:r>
              <a:rPr lang="fr-CH" dirty="0" err="1" smtClean="0"/>
              <a:t>among</a:t>
            </a:r>
            <a:r>
              <a:rPr lang="fr-CH" dirty="0" smtClean="0"/>
              <a:t> participants (on </a:t>
            </a:r>
            <a:r>
              <a:rPr lang="fr-CH" dirty="0" err="1" smtClean="0"/>
              <a:t>scale</a:t>
            </a:r>
            <a:r>
              <a:rPr lang="fr-CH" dirty="0" smtClean="0"/>
              <a:t> 1-5; 4.63 on content/</a:t>
            </a:r>
            <a:r>
              <a:rPr lang="fr-CH" dirty="0" err="1" smtClean="0"/>
              <a:t>materials</a:t>
            </a:r>
            <a:r>
              <a:rPr lang="fr-CH" dirty="0" smtClean="0"/>
              <a:t>, 4.21 on </a:t>
            </a:r>
            <a:r>
              <a:rPr lang="fr-CH" dirty="0" err="1" smtClean="0"/>
              <a:t>logistics</a:t>
            </a:r>
            <a:r>
              <a:rPr lang="fr-CH" dirty="0" smtClean="0"/>
              <a:t>)</a:t>
            </a:r>
          </a:p>
          <a:p>
            <a:r>
              <a:rPr lang="fr-CH" i="1" dirty="0" smtClean="0"/>
              <a:t>‘This </a:t>
            </a:r>
            <a:r>
              <a:rPr lang="fr-CH" i="1" dirty="0" err="1" smtClean="0"/>
              <a:t>is</a:t>
            </a:r>
            <a:r>
              <a:rPr lang="fr-CH" i="1" dirty="0" smtClean="0"/>
              <a:t> the Christmas bonus to </a:t>
            </a:r>
            <a:r>
              <a:rPr lang="fr-CH" i="1" dirty="0" err="1" smtClean="0"/>
              <a:t>our</a:t>
            </a:r>
            <a:r>
              <a:rPr lang="fr-CH" i="1" dirty="0" smtClean="0"/>
              <a:t> </a:t>
            </a:r>
            <a:r>
              <a:rPr lang="fr-CH" i="1" dirty="0" err="1" smtClean="0"/>
              <a:t>farmers</a:t>
            </a:r>
            <a:r>
              <a:rPr lang="fr-CH" i="1" dirty="0" smtClean="0"/>
              <a:t>!’; ‘</a:t>
            </a:r>
            <a:r>
              <a:rPr lang="fr-CH" i="1" dirty="0" err="1" smtClean="0"/>
              <a:t>Well</a:t>
            </a:r>
            <a:r>
              <a:rPr lang="fr-CH" i="1" dirty="0" smtClean="0"/>
              <a:t> </a:t>
            </a:r>
            <a:r>
              <a:rPr lang="fr-CH" i="1" dirty="0" err="1" smtClean="0"/>
              <a:t>elaborated</a:t>
            </a:r>
            <a:r>
              <a:rPr lang="fr-CH" i="1" dirty="0" smtClean="0"/>
              <a:t>, </a:t>
            </a:r>
            <a:r>
              <a:rPr lang="fr-CH" i="1" dirty="0" err="1" smtClean="0"/>
              <a:t>simplified</a:t>
            </a:r>
            <a:r>
              <a:rPr lang="fr-CH" i="1" dirty="0" smtClean="0"/>
              <a:t> and </a:t>
            </a:r>
            <a:r>
              <a:rPr lang="fr-CH" i="1" dirty="0" err="1" smtClean="0"/>
              <a:t>easy</a:t>
            </a:r>
            <a:r>
              <a:rPr lang="fr-CH" i="1" dirty="0" smtClean="0"/>
              <a:t> to </a:t>
            </a:r>
            <a:r>
              <a:rPr lang="fr-CH" i="1" dirty="0" err="1" smtClean="0"/>
              <a:t>be</a:t>
            </a:r>
            <a:r>
              <a:rPr lang="fr-CH" i="1" dirty="0" smtClean="0"/>
              <a:t> </a:t>
            </a:r>
            <a:r>
              <a:rPr lang="fr-CH" i="1" dirty="0" err="1" smtClean="0"/>
              <a:t>adopted</a:t>
            </a:r>
            <a:r>
              <a:rPr lang="fr-CH" i="1" dirty="0" smtClean="0"/>
              <a:t>’; ‘I </a:t>
            </a:r>
            <a:r>
              <a:rPr lang="fr-CH" i="1" dirty="0" err="1" smtClean="0"/>
              <a:t>understand</a:t>
            </a:r>
            <a:r>
              <a:rPr lang="fr-CH" i="1" dirty="0" smtClean="0"/>
              <a:t> the </a:t>
            </a:r>
            <a:r>
              <a:rPr lang="fr-CH" i="1" dirty="0" err="1" smtClean="0"/>
              <a:t>role</a:t>
            </a:r>
            <a:r>
              <a:rPr lang="fr-CH" i="1" dirty="0" smtClean="0"/>
              <a:t> of index </a:t>
            </a:r>
            <a:r>
              <a:rPr lang="fr-CH" i="1" dirty="0" err="1" smtClean="0"/>
              <a:t>insurance</a:t>
            </a:r>
            <a:r>
              <a:rPr lang="fr-CH" i="1" dirty="0" smtClean="0"/>
              <a:t> and </a:t>
            </a:r>
            <a:r>
              <a:rPr lang="fr-CH" i="1" dirty="0" err="1" smtClean="0"/>
              <a:t>its</a:t>
            </a:r>
            <a:r>
              <a:rPr lang="fr-CH" i="1" dirty="0" smtClean="0"/>
              <a:t> </a:t>
            </a:r>
            <a:r>
              <a:rPr lang="fr-CH" i="1" dirty="0" err="1" smtClean="0"/>
              <a:t>operations</a:t>
            </a:r>
            <a:r>
              <a:rPr lang="fr-CH" i="1" dirty="0" smtClean="0"/>
              <a:t> and I </a:t>
            </a:r>
            <a:r>
              <a:rPr lang="fr-CH" i="1" dirty="0" err="1" smtClean="0"/>
              <a:t>will</a:t>
            </a:r>
            <a:r>
              <a:rPr lang="fr-CH" i="1" dirty="0" smtClean="0"/>
              <a:t> </a:t>
            </a:r>
            <a:r>
              <a:rPr lang="fr-CH" i="1" dirty="0" err="1" smtClean="0"/>
              <a:t>be</a:t>
            </a:r>
            <a:r>
              <a:rPr lang="fr-CH" i="1" dirty="0" smtClean="0"/>
              <a:t> able to roll </a:t>
            </a:r>
            <a:r>
              <a:rPr lang="fr-CH" i="1" dirty="0" err="1" smtClean="0"/>
              <a:t>it</a:t>
            </a:r>
            <a:r>
              <a:rPr lang="fr-CH" i="1" dirty="0" smtClean="0"/>
              <a:t> out to lead </a:t>
            </a:r>
            <a:r>
              <a:rPr lang="fr-CH" i="1" dirty="0" err="1" smtClean="0"/>
              <a:t>farmers</a:t>
            </a:r>
            <a:r>
              <a:rPr lang="fr-CH" i="1" dirty="0" smtClean="0"/>
              <a:t>’ </a:t>
            </a:r>
            <a:endParaRPr lang="en-GB" i="1" dirty="0">
              <a:solidFill>
                <a:srgbClr val="FF0000"/>
              </a:solidFill>
            </a:endParaRPr>
          </a:p>
        </p:txBody>
      </p:sp>
      <p:sp>
        <p:nvSpPr>
          <p:cNvPr id="3" name="Title 2"/>
          <p:cNvSpPr>
            <a:spLocks noGrp="1"/>
          </p:cNvSpPr>
          <p:nvPr>
            <p:ph type="title"/>
          </p:nvPr>
        </p:nvSpPr>
        <p:spPr>
          <a:xfrm>
            <a:off x="370078" y="-171400"/>
            <a:ext cx="8229600" cy="1143000"/>
          </a:xfrm>
        </p:spPr>
        <p:txBody>
          <a:bodyPr/>
          <a:lstStyle/>
          <a:p>
            <a:r>
              <a:rPr lang="fr-CH" dirty="0" smtClean="0"/>
              <a:t>Training of agents</a:t>
            </a:r>
            <a:endParaRPr lang="en-GB"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17</a:t>
            </a:fld>
            <a:endParaRPr lang="fr-FR" dirty="0">
              <a:solidFill>
                <a:srgbClr val="BDB487"/>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val="32358929"/>
              </p:ext>
            </p:extLst>
          </p:nvPr>
        </p:nvGraphicFramePr>
        <p:xfrm>
          <a:off x="5004048" y="1106956"/>
          <a:ext cx="3960439" cy="4948438"/>
        </p:xfrm>
        <a:graphic>
          <a:graphicData uri="http://schemas.openxmlformats.org/drawingml/2006/table">
            <a:tbl>
              <a:tblPr firstRow="1" firstCol="1" bandRow="1" bandCol="1">
                <a:tableStyleId>{5C22544A-7EE6-4342-B048-85BDC9FD1C3A}</a:tableStyleId>
              </a:tblPr>
              <a:tblGrid>
                <a:gridCol w="342730"/>
                <a:gridCol w="647380"/>
                <a:gridCol w="2970329"/>
              </a:tblGrid>
              <a:tr h="200407">
                <a:tc>
                  <a:txBody>
                    <a:bodyPr/>
                    <a:lstStyle/>
                    <a:p>
                      <a:pPr algn="ctr">
                        <a:lnSpc>
                          <a:spcPct val="115000"/>
                        </a:lnSpc>
                        <a:spcAft>
                          <a:spcPts val="0"/>
                        </a:spcAft>
                      </a:pP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400" dirty="0">
                          <a:effectLst/>
                        </a:rPr>
                        <a:t>Time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400" dirty="0">
                          <a:effectLst/>
                        </a:rPr>
                        <a:t>Session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rowSpan="9">
                  <a:txBody>
                    <a:bodyPr/>
                    <a:lstStyle/>
                    <a:p>
                      <a:pPr marL="71755" marR="71755" algn="ctr">
                        <a:lnSpc>
                          <a:spcPct val="115000"/>
                        </a:lnSpc>
                        <a:spcAft>
                          <a:spcPts val="0"/>
                        </a:spcAft>
                      </a:pPr>
                      <a:r>
                        <a:rPr lang="en-IN" sz="1200" dirty="0">
                          <a:effectLst/>
                        </a:rPr>
                        <a:t>Day 1</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algn="ctr">
                        <a:lnSpc>
                          <a:spcPct val="115000"/>
                        </a:lnSpc>
                        <a:spcAft>
                          <a:spcPts val="0"/>
                        </a:spcAft>
                      </a:pPr>
                      <a:r>
                        <a:rPr lang="en-IN" sz="1100" dirty="0">
                          <a:effectLst/>
                        </a:rPr>
                        <a:t>9:00-9:45</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Welcome and introductions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dirty="0">
                          <a:effectLst/>
                        </a:rPr>
                        <a:t>9:45-11:00</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Understanding risks and how to deal with them effectively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Tea break</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11:15-12:15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Introduction to index insurance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12:15-13:15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Overview of the consumer education intervention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Lunch break</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14:00-15:15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Understanding your index insurance </a:t>
                      </a:r>
                      <a:r>
                        <a:rPr lang="en-IN" sz="1100" dirty="0" smtClean="0">
                          <a:effectLst/>
                        </a:rPr>
                        <a:t>product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Tea break</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15:30-17:15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Understanding your index insurance </a:t>
                      </a:r>
                      <a:r>
                        <a:rPr lang="en-IN" sz="1100" dirty="0" smtClean="0">
                          <a:effectLst/>
                        </a:rPr>
                        <a:t>product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rowSpan="6">
                  <a:txBody>
                    <a:bodyPr/>
                    <a:lstStyle/>
                    <a:p>
                      <a:pPr marL="71755" marR="71755" algn="ctr">
                        <a:lnSpc>
                          <a:spcPct val="115000"/>
                        </a:lnSpc>
                        <a:spcAft>
                          <a:spcPts val="0"/>
                        </a:spcAft>
                      </a:pPr>
                      <a:r>
                        <a:rPr lang="en-IN" sz="1200" dirty="0">
                          <a:effectLst/>
                        </a:rPr>
                        <a:t>Day 2</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algn="ctr">
                        <a:lnSpc>
                          <a:spcPct val="115000"/>
                        </a:lnSpc>
                        <a:spcAft>
                          <a:spcPts val="0"/>
                        </a:spcAft>
                      </a:pPr>
                      <a:r>
                        <a:rPr lang="en-IN" sz="1100">
                          <a:effectLst/>
                        </a:rPr>
                        <a:t>8:00-10:30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Understanding your index insurance </a:t>
                      </a:r>
                      <a:r>
                        <a:rPr lang="en-IN" sz="1100" dirty="0" smtClean="0">
                          <a:effectLst/>
                        </a:rPr>
                        <a:t>product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Tea break</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00814">
                <a:tc vMerge="1">
                  <a:txBody>
                    <a:bodyPr/>
                    <a:lstStyle/>
                    <a:p>
                      <a:endParaRPr lang="en-GB"/>
                    </a:p>
                  </a:txBody>
                  <a:tcPr/>
                </a:tc>
                <a:tc>
                  <a:txBody>
                    <a:bodyPr/>
                    <a:lstStyle/>
                    <a:p>
                      <a:pPr algn="ctr">
                        <a:lnSpc>
                          <a:spcPct val="115000"/>
                        </a:lnSpc>
                        <a:spcAft>
                          <a:spcPts val="0"/>
                        </a:spcAft>
                      </a:pPr>
                      <a:r>
                        <a:rPr lang="en-IN" sz="1100">
                          <a:effectLst/>
                        </a:rPr>
                        <a:t>10:45-13:15</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The way forward: Your contribution to insurance education (1)</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Lunch break</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00814">
                <a:tc vMerge="1">
                  <a:txBody>
                    <a:bodyPr/>
                    <a:lstStyle/>
                    <a:p>
                      <a:endParaRPr lang="en-GB"/>
                    </a:p>
                  </a:txBody>
                  <a:tcPr/>
                </a:tc>
                <a:tc>
                  <a:txBody>
                    <a:bodyPr/>
                    <a:lstStyle/>
                    <a:p>
                      <a:pPr algn="ctr">
                        <a:lnSpc>
                          <a:spcPct val="115000"/>
                        </a:lnSpc>
                        <a:spcAft>
                          <a:spcPts val="0"/>
                        </a:spcAft>
                      </a:pPr>
                      <a:r>
                        <a:rPr lang="en-IN" sz="1100">
                          <a:effectLst/>
                        </a:rPr>
                        <a:t>14:00-15:30</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The way forward: Your contribution to insurance education (2)</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00407">
                <a:tc vMerge="1">
                  <a:txBody>
                    <a:bodyPr/>
                    <a:lstStyle/>
                    <a:p>
                      <a:endParaRPr lang="en-GB"/>
                    </a:p>
                  </a:txBody>
                  <a:tcPr/>
                </a:tc>
                <a:tc>
                  <a:txBody>
                    <a:bodyPr/>
                    <a:lstStyle/>
                    <a:p>
                      <a:pPr algn="ctr">
                        <a:lnSpc>
                          <a:spcPct val="115000"/>
                        </a:lnSpc>
                        <a:spcAft>
                          <a:spcPts val="0"/>
                        </a:spcAft>
                      </a:pPr>
                      <a:r>
                        <a:rPr lang="en-IN" sz="11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IN" sz="1100" dirty="0">
                          <a:effectLst/>
                        </a:rPr>
                        <a:t>Tea break</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54102" y="3388855"/>
            <a:ext cx="3041308" cy="228098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247622" y="3388855"/>
            <a:ext cx="3041308" cy="2280981"/>
          </a:xfrm>
          <a:prstGeom prst="rect">
            <a:avLst/>
          </a:prstGeom>
        </p:spPr>
      </p:pic>
    </p:spTree>
    <p:extLst>
      <p:ext uri="{BB962C8B-B14F-4D97-AF65-F5344CB8AC3E}">
        <p14:creationId xmlns:p14="http://schemas.microsoft.com/office/powerpoint/2010/main" val="154195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25760"/>
            <a:ext cx="3785733" cy="1143000"/>
          </a:xfrm>
        </p:spPr>
        <p:txBody>
          <a:bodyPr>
            <a:noAutofit/>
          </a:bodyPr>
          <a:lstStyle/>
          <a:p>
            <a:r>
              <a:rPr lang="en-GB" sz="2400" dirty="0" smtClean="0"/>
              <a:t>Substantial knowledge improvements among participating agents</a:t>
            </a:r>
            <a:endParaRPr lang="en-GB" sz="2400"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18</a:t>
            </a:fld>
            <a:endParaRPr lang="fr-FR" dirty="0">
              <a:solidFill>
                <a:srgbClr val="BDB487"/>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99280"/>
            <a:ext cx="4223491" cy="46036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491" y="0"/>
            <a:ext cx="4749463" cy="294000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3491" y="2940002"/>
            <a:ext cx="4749463" cy="3172767"/>
          </a:xfrm>
          <a:prstGeom prst="rect">
            <a:avLst/>
          </a:prstGeom>
        </p:spPr>
      </p:pic>
      <p:pic>
        <p:nvPicPr>
          <p:cNvPr id="9" name="Picture 8"/>
          <p:cNvPicPr>
            <a:picLocks noChangeAspect="1"/>
          </p:cNvPicPr>
          <p:nvPr/>
        </p:nvPicPr>
        <p:blipFill>
          <a:blip r:embed="rId6"/>
          <a:stretch>
            <a:fillRect/>
          </a:stretch>
        </p:blipFill>
        <p:spPr>
          <a:xfrm>
            <a:off x="2672789" y="6073391"/>
            <a:ext cx="1551196" cy="439474"/>
          </a:xfrm>
          <a:prstGeom prst="rect">
            <a:avLst/>
          </a:prstGeom>
        </p:spPr>
      </p:pic>
      <p:sp>
        <p:nvSpPr>
          <p:cNvPr id="10" name="TextBox 9"/>
          <p:cNvSpPr txBox="1"/>
          <p:nvPr/>
        </p:nvSpPr>
        <p:spPr>
          <a:xfrm>
            <a:off x="4572000" y="6252802"/>
            <a:ext cx="3156821" cy="461665"/>
          </a:xfrm>
          <a:prstGeom prst="rect">
            <a:avLst/>
          </a:prstGeom>
          <a:noFill/>
        </p:spPr>
        <p:txBody>
          <a:bodyPr wrap="square" rtlCol="0">
            <a:spAutoFit/>
          </a:bodyPr>
          <a:lstStyle/>
          <a:p>
            <a:pPr algn="ctr"/>
            <a:r>
              <a:rPr lang="en-GB" sz="1200" i="1" dirty="0" smtClean="0"/>
              <a:t>Based on the same survey administered before and after </a:t>
            </a:r>
            <a:r>
              <a:rPr lang="en-GB" sz="1200" i="1" dirty="0" err="1" smtClean="0"/>
              <a:t>ToT</a:t>
            </a:r>
            <a:r>
              <a:rPr lang="en-GB" sz="1200" i="1" dirty="0" smtClean="0"/>
              <a:t>; n=24</a:t>
            </a:r>
            <a:endParaRPr lang="en-GB" sz="1200" i="1" dirty="0"/>
          </a:p>
        </p:txBody>
      </p:sp>
    </p:spTree>
    <p:extLst>
      <p:ext uri="{BB962C8B-B14F-4D97-AF65-F5344CB8AC3E}">
        <p14:creationId xmlns:p14="http://schemas.microsoft.com/office/powerpoint/2010/main" val="1460526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00326782"/>
              </p:ext>
            </p:extLst>
          </p:nvPr>
        </p:nvGraphicFramePr>
        <p:xfrm>
          <a:off x="79889" y="1412776"/>
          <a:ext cx="3916049" cy="4383681"/>
        </p:xfrm>
        <a:graphic>
          <a:graphicData uri="http://schemas.openxmlformats.org/drawingml/2006/table">
            <a:tbl>
              <a:tblPr firstRow="1" firstCol="1" bandRow="1">
                <a:tableStyleId>{5C22544A-7EE6-4342-B048-85BDC9FD1C3A}</a:tableStyleId>
              </a:tblPr>
              <a:tblGrid>
                <a:gridCol w="384710"/>
                <a:gridCol w="589209"/>
                <a:gridCol w="588426"/>
                <a:gridCol w="588426"/>
                <a:gridCol w="588426"/>
                <a:gridCol w="588426"/>
                <a:gridCol w="588426"/>
              </a:tblGrid>
              <a:tr h="282597">
                <a:tc gridSpan="7">
                  <a:txBody>
                    <a:bodyPr/>
                    <a:lstStyle/>
                    <a:p>
                      <a:pPr algn="ctr">
                        <a:lnSpc>
                          <a:spcPct val="115000"/>
                        </a:lnSpc>
                        <a:spcAft>
                          <a:spcPts val="0"/>
                        </a:spcAft>
                      </a:pPr>
                      <a:r>
                        <a:rPr lang="en-GB" sz="1100">
                          <a:effectLst/>
                        </a:rPr>
                        <a:t>Shed in Kabwe, Central Province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4286">
                <a:tc>
                  <a:txBody>
                    <a:bodyPr/>
                    <a:lstStyle/>
                    <a:p>
                      <a:pP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gridSpan="2">
                  <a:txBody>
                    <a:bodyPr/>
                    <a:lstStyle/>
                    <a:p>
                      <a:pPr algn="ctr">
                        <a:lnSpc>
                          <a:spcPct val="115000"/>
                        </a:lnSpc>
                        <a:spcAft>
                          <a:spcPts val="0"/>
                        </a:spcAft>
                      </a:pPr>
                      <a:r>
                        <a:rPr lang="en-GB" sz="900">
                          <a:effectLst/>
                        </a:rPr>
                        <a:t>normal rainfall levels (mm)</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GB"/>
                    </a:p>
                  </a:txBody>
                  <a:tcPr/>
                </a:tc>
                <a:tc gridSpan="2">
                  <a:txBody>
                    <a:bodyPr/>
                    <a:lstStyle/>
                    <a:p>
                      <a:pPr algn="ctr">
                        <a:lnSpc>
                          <a:spcPct val="115000"/>
                        </a:lnSpc>
                        <a:spcAft>
                          <a:spcPts val="0"/>
                        </a:spcAft>
                      </a:pPr>
                      <a:r>
                        <a:rPr lang="en-GB" sz="900">
                          <a:effectLst/>
                        </a:rPr>
                        <a:t>observed rainfall (mm)</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GB"/>
                    </a:p>
                  </a:txBody>
                  <a:tcPr/>
                </a:tc>
                <a:tc gridSpan="2">
                  <a:txBody>
                    <a:bodyPr/>
                    <a:lstStyle/>
                    <a:p>
                      <a:pPr algn="ctr">
                        <a:lnSpc>
                          <a:spcPct val="115000"/>
                        </a:lnSpc>
                        <a:spcAft>
                          <a:spcPts val="0"/>
                        </a:spcAft>
                      </a:pPr>
                      <a:r>
                        <a:rPr lang="en-GB" sz="900">
                          <a:effectLst/>
                        </a:rPr>
                        <a:t>% of normal rainfall</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GB"/>
                    </a:p>
                  </a:txBody>
                  <a:tcPr/>
                </a:tc>
              </a:tr>
              <a:tr h="194286">
                <a:tc>
                  <a:txBody>
                    <a:bodyPr/>
                    <a:lstStyle/>
                    <a:p>
                      <a:pP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900">
                          <a:effectLst/>
                        </a:rPr>
                        <a:t>10 day periods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900">
                          <a:effectLst/>
                        </a:rPr>
                        <a:t>20 day periods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900">
                          <a:effectLst/>
                        </a:rPr>
                        <a:t>10 day periods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900">
                          <a:effectLst/>
                        </a:rPr>
                        <a:t>20 day periods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900">
                          <a:effectLst/>
                        </a:rPr>
                        <a:t>10 day periods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900">
                          <a:effectLst/>
                        </a:rPr>
                        <a:t>20 day periods</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20th Dec</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52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51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31st Dec</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53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105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25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nSpc>
                          <a:spcPct val="115000"/>
                        </a:lnSpc>
                        <a:spcAft>
                          <a:spcPts val="0"/>
                        </a:spcAft>
                      </a:pPr>
                      <a:r>
                        <a:rPr lang="en-GB" sz="900">
                          <a:effectLst/>
                        </a:rPr>
                        <a:t>          76</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72%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10th Jan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19</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72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40</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56%</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20th Jan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98</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117</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24</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39</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33%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31st Jan</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59</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157</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62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86</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55%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10th Feb</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61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120</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130</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192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213%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160%</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20th Feb</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55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116</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47</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177</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85%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153%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28th Feb</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52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107</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52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10%</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49%</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10th Mar</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51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103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17</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22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33%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21%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20th Mar</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59</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110</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30</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22%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27%</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194286">
                <a:tc>
                  <a:txBody>
                    <a:bodyPr/>
                    <a:lstStyle/>
                    <a:p>
                      <a:pPr>
                        <a:lnSpc>
                          <a:spcPct val="115000"/>
                        </a:lnSpc>
                        <a:spcAft>
                          <a:spcPts val="0"/>
                        </a:spcAft>
                      </a:pPr>
                      <a:r>
                        <a:rPr lang="en-GB" sz="900">
                          <a:effectLst/>
                        </a:rPr>
                        <a:t>31st Mar</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44</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103</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62</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75</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a:effectLst/>
                        </a:rPr>
                        <a:t>141%</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GB" sz="900" dirty="0">
                          <a:effectLst/>
                        </a:rPr>
                        <a:t>73%</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sp>
        <p:nvSpPr>
          <p:cNvPr id="3" name="Title 2"/>
          <p:cNvSpPr>
            <a:spLocks noGrp="1"/>
          </p:cNvSpPr>
          <p:nvPr>
            <p:ph type="title"/>
          </p:nvPr>
        </p:nvSpPr>
        <p:spPr>
          <a:xfrm>
            <a:off x="457200" y="112011"/>
            <a:ext cx="8229600" cy="1143000"/>
          </a:xfrm>
        </p:spPr>
        <p:txBody>
          <a:bodyPr>
            <a:noAutofit/>
          </a:bodyPr>
          <a:lstStyle/>
          <a:p>
            <a:r>
              <a:rPr lang="en-GB" sz="2800" dirty="0" smtClean="0"/>
              <a:t>Understanding how to calculate pay-outs is still a challenge…but should get improved with follow-up sessions</a:t>
            </a:r>
            <a:endParaRPr lang="en-GB" sz="2800"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19</a:t>
            </a:fld>
            <a:endParaRPr lang="fr-FR" dirty="0">
              <a:solidFill>
                <a:srgbClr val="BDB487"/>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01075429"/>
              </p:ext>
            </p:extLst>
          </p:nvPr>
        </p:nvGraphicFramePr>
        <p:xfrm>
          <a:off x="251520" y="5898497"/>
          <a:ext cx="2806701" cy="959503"/>
        </p:xfrm>
        <a:graphic>
          <a:graphicData uri="http://schemas.openxmlformats.org/drawingml/2006/table">
            <a:tbl>
              <a:tblPr firstRow="1" firstCol="1" bandRow="1">
                <a:tableStyleId>{5C22544A-7EE6-4342-B048-85BDC9FD1C3A}</a:tableStyleId>
              </a:tblPr>
              <a:tblGrid>
                <a:gridCol w="1190958"/>
                <a:gridCol w="1190958"/>
                <a:gridCol w="424785"/>
              </a:tblGrid>
              <a:tr h="266036">
                <a:tc rowSpan="3">
                  <a:txBody>
                    <a:bodyPr/>
                    <a:lstStyle/>
                    <a:p>
                      <a:pPr algn="ctr">
                        <a:lnSpc>
                          <a:spcPct val="115000"/>
                        </a:lnSpc>
                        <a:spcAft>
                          <a:spcPts val="0"/>
                        </a:spcAft>
                      </a:pPr>
                      <a:r>
                        <a:rPr lang="en-GB" sz="800">
                          <a:effectLst/>
                        </a:rPr>
                        <a:t>TRIGGER LEVELS (% OF NORMAL RAINFALL LEVELS)</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GB" sz="800" dirty="0">
                          <a:solidFill>
                            <a:schemeClr val="tx1"/>
                          </a:solidFill>
                          <a:effectLst/>
                        </a:rPr>
                        <a:t>Early Dry Spell</a:t>
                      </a:r>
                      <a:endPar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tx1">
                        <a:lumMod val="20000"/>
                        <a:lumOff val="80000"/>
                      </a:schemeClr>
                    </a:solidFill>
                  </a:tcPr>
                </a:tc>
                <a:tc>
                  <a:txBody>
                    <a:bodyPr/>
                    <a:lstStyle/>
                    <a:p>
                      <a:pPr algn="r">
                        <a:lnSpc>
                          <a:spcPct val="115000"/>
                        </a:lnSpc>
                        <a:spcAft>
                          <a:spcPts val="0"/>
                        </a:spcAft>
                      </a:pPr>
                      <a:r>
                        <a:rPr lang="en-GB" sz="800" dirty="0">
                          <a:solidFill>
                            <a:schemeClr val="tx1"/>
                          </a:solidFill>
                          <a:effectLst/>
                        </a:rPr>
                        <a:t>50%</a:t>
                      </a:r>
                      <a:endParaRPr lang="en-GB"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tx1">
                        <a:lumMod val="20000"/>
                        <a:lumOff val="80000"/>
                      </a:schemeClr>
                    </a:solidFill>
                  </a:tcPr>
                </a:tc>
              </a:tr>
              <a:tr h="266036">
                <a:tc vMerge="1">
                  <a:txBody>
                    <a:bodyPr/>
                    <a:lstStyle/>
                    <a:p>
                      <a:endParaRPr lang="en-GB"/>
                    </a:p>
                  </a:txBody>
                  <a:tcPr/>
                </a:tc>
                <a:tc>
                  <a:txBody>
                    <a:bodyPr/>
                    <a:lstStyle/>
                    <a:p>
                      <a:pPr>
                        <a:lnSpc>
                          <a:spcPct val="115000"/>
                        </a:lnSpc>
                        <a:spcAft>
                          <a:spcPts val="0"/>
                        </a:spcAft>
                      </a:pPr>
                      <a:r>
                        <a:rPr lang="en-GB" sz="800">
                          <a:effectLst/>
                        </a:rPr>
                        <a:t>Late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GB" sz="800">
                          <a:effectLst/>
                        </a:rPr>
                        <a:t>40%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427431">
                <a:tc vMerge="1">
                  <a:txBody>
                    <a:bodyPr/>
                    <a:lstStyle/>
                    <a:p>
                      <a:endParaRPr lang="en-GB"/>
                    </a:p>
                  </a:txBody>
                  <a:tcPr/>
                </a:tc>
                <a:tc>
                  <a:txBody>
                    <a:bodyPr/>
                    <a:lstStyle/>
                    <a:p>
                      <a:pPr>
                        <a:lnSpc>
                          <a:spcPct val="115000"/>
                        </a:lnSpc>
                        <a:spcAft>
                          <a:spcPts val="0"/>
                        </a:spcAft>
                      </a:pPr>
                      <a:r>
                        <a:rPr lang="en-GB" sz="800">
                          <a:effectLst/>
                        </a:rPr>
                        <a:t>Excess Rainfall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ct val="115000"/>
                        </a:lnSpc>
                        <a:spcAft>
                          <a:spcPts val="0"/>
                        </a:spcAft>
                      </a:pPr>
                      <a:r>
                        <a:rPr lang="en-GB" sz="800" dirty="0">
                          <a:effectLst/>
                        </a:rPr>
                        <a:t>250%</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49411927"/>
              </p:ext>
            </p:extLst>
          </p:nvPr>
        </p:nvGraphicFramePr>
        <p:xfrm>
          <a:off x="4427984" y="1556796"/>
          <a:ext cx="4416126" cy="5325561"/>
        </p:xfrm>
        <a:graphic>
          <a:graphicData uri="http://schemas.openxmlformats.org/drawingml/2006/table">
            <a:tbl>
              <a:tblPr firstRow="1" firstCol="1" bandRow="1">
                <a:tableStyleId>{5C22544A-7EE6-4342-B048-85BDC9FD1C3A}</a:tableStyleId>
              </a:tblPr>
              <a:tblGrid>
                <a:gridCol w="326373"/>
                <a:gridCol w="717838"/>
                <a:gridCol w="1169352"/>
                <a:gridCol w="773304"/>
                <a:gridCol w="1429259"/>
              </a:tblGrid>
              <a:tr h="314771">
                <a:tc>
                  <a:txBody>
                    <a:bodyPr/>
                    <a:lstStyle/>
                    <a:p>
                      <a:pPr algn="ctr">
                        <a:lnSpc>
                          <a:spcPct val="115000"/>
                        </a:lnSpc>
                        <a:spcAft>
                          <a:spcPts val="0"/>
                        </a:spcAft>
                      </a:pPr>
                      <a:r>
                        <a:rPr lang="en-GB" sz="800" dirty="0">
                          <a:effectLst/>
                        </a:rPr>
                        <a:t># row</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a:txBody>
                    <a:bodyPr/>
                    <a:lstStyle/>
                    <a:p>
                      <a:pPr algn="ctr">
                        <a:lnSpc>
                          <a:spcPct val="115000"/>
                        </a:lnSpc>
                        <a:spcAft>
                          <a:spcPts val="0"/>
                        </a:spcAft>
                      </a:pPr>
                      <a:r>
                        <a:rPr lang="en-GB" sz="800" dirty="0">
                          <a:effectLst/>
                        </a:rPr>
                        <a:t> </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gn="ctr">
                        <a:lnSpc>
                          <a:spcPct val="115000"/>
                        </a:lnSpc>
                        <a:spcAft>
                          <a:spcPts val="0"/>
                        </a:spcAft>
                      </a:pPr>
                      <a:r>
                        <a:rPr lang="en-GB" sz="800" dirty="0">
                          <a:effectLst/>
                        </a:rPr>
                        <a:t>Cover</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gn="ctr">
                        <a:lnSpc>
                          <a:spcPct val="115000"/>
                        </a:lnSpc>
                        <a:spcAft>
                          <a:spcPts val="0"/>
                        </a:spcAft>
                      </a:pPr>
                      <a:r>
                        <a:rPr lang="en-GB" sz="800" dirty="0">
                          <a:effectLst/>
                        </a:rPr>
                        <a:t>Value</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gn="ctr">
                        <a:lnSpc>
                          <a:spcPct val="115000"/>
                        </a:lnSpc>
                        <a:spcAft>
                          <a:spcPts val="0"/>
                        </a:spcAft>
                      </a:pPr>
                      <a:r>
                        <a:rPr lang="en-GB" sz="800" dirty="0">
                          <a:effectLst/>
                        </a:rPr>
                        <a:t>Notes</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1</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3">
                  <a:txBody>
                    <a:bodyPr/>
                    <a:lstStyle/>
                    <a:p>
                      <a:pPr algn="ctr">
                        <a:lnSpc>
                          <a:spcPct val="115000"/>
                        </a:lnSpc>
                        <a:spcAft>
                          <a:spcPts val="0"/>
                        </a:spcAft>
                      </a:pPr>
                      <a:r>
                        <a:rPr lang="en-GB" sz="800">
                          <a:effectLst/>
                        </a:rPr>
                        <a:t>ACTUAL INDEX VALUES</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Early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33%</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Min % in period A</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2</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dirty="0">
                          <a:effectLst/>
                        </a:rPr>
                        <a:t>Late Dry Spell</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21%</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Min % in period B</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3</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Excess Rainfall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213%</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Max % in period B</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4</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3">
                  <a:txBody>
                    <a:bodyPr/>
                    <a:lstStyle/>
                    <a:p>
                      <a:pPr algn="ctr">
                        <a:lnSpc>
                          <a:spcPct val="115000"/>
                        </a:lnSpc>
                        <a:spcAft>
                          <a:spcPts val="0"/>
                        </a:spcAft>
                      </a:pPr>
                      <a:r>
                        <a:rPr lang="en-GB" sz="800">
                          <a:effectLst/>
                        </a:rPr>
                        <a:t>TRIGGER LEVELS</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Early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50%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rowSpan="3">
                  <a:txBody>
                    <a:bodyPr/>
                    <a:lstStyle/>
                    <a:p>
                      <a:pPr>
                        <a:lnSpc>
                          <a:spcPct val="115000"/>
                        </a:lnSpc>
                        <a:spcAft>
                          <a:spcPts val="0"/>
                        </a:spcAft>
                      </a:pPr>
                      <a:r>
                        <a:rPr lang="en-GB" sz="800">
                          <a:effectLst/>
                        </a:rPr>
                        <a:t>From policy spreadsheet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r>
              <a:tr h="157385">
                <a:tc>
                  <a:txBody>
                    <a:bodyPr/>
                    <a:lstStyle/>
                    <a:p>
                      <a:pPr algn="r">
                        <a:lnSpc>
                          <a:spcPct val="115000"/>
                        </a:lnSpc>
                        <a:spcAft>
                          <a:spcPts val="0"/>
                        </a:spcAft>
                      </a:pPr>
                      <a:r>
                        <a:rPr lang="en-GB" sz="800">
                          <a:effectLst/>
                        </a:rPr>
                        <a:t>5</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Late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40%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vMerge="1">
                  <a:txBody>
                    <a:bodyPr/>
                    <a:lstStyle/>
                    <a:p>
                      <a:endParaRPr lang="en-GB"/>
                    </a:p>
                  </a:txBody>
                  <a:tcPr/>
                </a:tc>
              </a:tr>
              <a:tr h="157385">
                <a:tc>
                  <a:txBody>
                    <a:bodyPr/>
                    <a:lstStyle/>
                    <a:p>
                      <a:pPr algn="r">
                        <a:lnSpc>
                          <a:spcPct val="115000"/>
                        </a:lnSpc>
                        <a:spcAft>
                          <a:spcPts val="0"/>
                        </a:spcAft>
                      </a:pPr>
                      <a:r>
                        <a:rPr lang="en-GB" sz="800">
                          <a:effectLst/>
                        </a:rPr>
                        <a:t>6</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Excess Rainfall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250%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vMerge="1">
                  <a:txBody>
                    <a:bodyPr/>
                    <a:lstStyle/>
                    <a:p>
                      <a:endParaRPr lang="en-GB"/>
                    </a:p>
                  </a:txBody>
                  <a:tcPr/>
                </a:tc>
              </a:tr>
              <a:tr h="157385">
                <a:tc>
                  <a:txBody>
                    <a:bodyPr/>
                    <a:lstStyle/>
                    <a:p>
                      <a:pPr algn="r">
                        <a:lnSpc>
                          <a:spcPct val="115000"/>
                        </a:lnSpc>
                        <a:spcAft>
                          <a:spcPts val="0"/>
                        </a:spcAft>
                      </a:pPr>
                      <a:r>
                        <a:rPr lang="en-GB" sz="800">
                          <a:effectLst/>
                        </a:rPr>
                        <a:t>7</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3">
                  <a:txBody>
                    <a:bodyPr/>
                    <a:lstStyle/>
                    <a:p>
                      <a:pPr algn="ctr">
                        <a:lnSpc>
                          <a:spcPct val="115000"/>
                        </a:lnSpc>
                        <a:spcAft>
                          <a:spcPts val="0"/>
                        </a:spcAft>
                      </a:pPr>
                      <a:r>
                        <a:rPr lang="en-GB" sz="800">
                          <a:effectLst/>
                        </a:rPr>
                        <a:t>VARIATION FROM TRIGGER</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Early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17%</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(4) -  row (1)</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8</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Late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19%</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(5) -  row (2)</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9</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Excess Rainfall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marL="342900" lvl="0" indent="-342900">
                        <a:lnSpc>
                          <a:spcPct val="115000"/>
                        </a:lnSpc>
                        <a:spcAft>
                          <a:spcPts val="0"/>
                        </a:spcAft>
                        <a:buFont typeface="Calibri" panose="020F0502020204030204" pitchFamily="34" charset="0"/>
                        <a:buChar char="-"/>
                      </a:pPr>
                      <a:r>
                        <a:rPr lang="en-GB" sz="800">
                          <a:effectLst/>
                        </a:rPr>
                        <a:t>37%</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marL="342900" lvl="0" indent="-342900">
                        <a:lnSpc>
                          <a:spcPct val="115000"/>
                        </a:lnSpc>
                        <a:spcAft>
                          <a:spcPts val="0"/>
                        </a:spcAft>
                        <a:buFont typeface="Calibri" panose="020F0502020204030204" pitchFamily="34" charset="0"/>
                        <a:buChar char="-"/>
                      </a:pPr>
                      <a:r>
                        <a:rPr lang="en-GB" sz="800">
                          <a:effectLst/>
                        </a:rPr>
                        <a:t>row (3) -  row (6)</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10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3">
                  <a:txBody>
                    <a:bodyPr/>
                    <a:lstStyle/>
                    <a:p>
                      <a:pPr algn="ctr">
                        <a:lnSpc>
                          <a:spcPct val="115000"/>
                        </a:lnSpc>
                        <a:spcAft>
                          <a:spcPts val="0"/>
                        </a:spcAft>
                      </a:pPr>
                      <a:r>
                        <a:rPr lang="en-GB" sz="800">
                          <a:effectLst/>
                        </a:rPr>
                        <a:t>MIN PAYOUT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Early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rowSpan="6">
                  <a:txBody>
                    <a:bodyPr/>
                    <a:lstStyle/>
                    <a:p>
                      <a:pPr>
                        <a:lnSpc>
                          <a:spcPct val="115000"/>
                        </a:lnSpc>
                        <a:spcAft>
                          <a:spcPts val="0"/>
                        </a:spcAft>
                      </a:pPr>
                      <a:r>
                        <a:rPr lang="en-GB" sz="800">
                          <a:effectLst/>
                        </a:rPr>
                        <a:t>From policy document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r>
              <a:tr h="157385">
                <a:tc>
                  <a:txBody>
                    <a:bodyPr/>
                    <a:lstStyle/>
                    <a:p>
                      <a:pPr algn="r">
                        <a:lnSpc>
                          <a:spcPct val="115000"/>
                        </a:lnSpc>
                        <a:spcAft>
                          <a:spcPts val="0"/>
                        </a:spcAft>
                      </a:pPr>
                      <a:r>
                        <a:rPr lang="en-GB" sz="800">
                          <a:effectLst/>
                        </a:rPr>
                        <a:t>11</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Late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vMerge="1">
                  <a:txBody>
                    <a:bodyPr/>
                    <a:lstStyle/>
                    <a:p>
                      <a:endParaRPr lang="en-GB"/>
                    </a:p>
                  </a:txBody>
                  <a:tcPr/>
                </a:tc>
              </a:tr>
              <a:tr h="157385">
                <a:tc>
                  <a:txBody>
                    <a:bodyPr/>
                    <a:lstStyle/>
                    <a:p>
                      <a:pPr algn="r">
                        <a:lnSpc>
                          <a:spcPct val="115000"/>
                        </a:lnSpc>
                        <a:spcAft>
                          <a:spcPts val="0"/>
                        </a:spcAft>
                      </a:pPr>
                      <a:r>
                        <a:rPr lang="en-GB" sz="800">
                          <a:effectLst/>
                        </a:rPr>
                        <a:t>12</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Excess Rainfall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vMerge="1">
                  <a:txBody>
                    <a:bodyPr/>
                    <a:lstStyle/>
                    <a:p>
                      <a:endParaRPr lang="en-GB"/>
                    </a:p>
                  </a:txBody>
                  <a:tcPr/>
                </a:tc>
              </a:tr>
              <a:tr h="157385">
                <a:tc>
                  <a:txBody>
                    <a:bodyPr/>
                    <a:lstStyle/>
                    <a:p>
                      <a:pPr algn="r">
                        <a:lnSpc>
                          <a:spcPct val="115000"/>
                        </a:lnSpc>
                        <a:spcAft>
                          <a:spcPts val="0"/>
                        </a:spcAft>
                      </a:pPr>
                      <a:r>
                        <a:rPr lang="en-GB" sz="800">
                          <a:effectLst/>
                        </a:rPr>
                        <a:t>13</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3">
                  <a:txBody>
                    <a:bodyPr/>
                    <a:lstStyle/>
                    <a:p>
                      <a:pPr algn="ctr">
                        <a:lnSpc>
                          <a:spcPct val="115000"/>
                        </a:lnSpc>
                        <a:spcAft>
                          <a:spcPts val="0"/>
                        </a:spcAft>
                      </a:pPr>
                      <a:r>
                        <a:rPr lang="en-GB" sz="800">
                          <a:effectLst/>
                        </a:rPr>
                        <a:t>MAX PAYOUT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Early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30%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vMerge="1">
                  <a:txBody>
                    <a:bodyPr/>
                    <a:lstStyle/>
                    <a:p>
                      <a:endParaRPr lang="en-GB"/>
                    </a:p>
                  </a:txBody>
                  <a:tcPr/>
                </a:tc>
              </a:tr>
              <a:tr h="157385">
                <a:tc>
                  <a:txBody>
                    <a:bodyPr/>
                    <a:lstStyle/>
                    <a:p>
                      <a:pPr algn="r">
                        <a:lnSpc>
                          <a:spcPct val="115000"/>
                        </a:lnSpc>
                        <a:spcAft>
                          <a:spcPts val="0"/>
                        </a:spcAft>
                      </a:pPr>
                      <a:r>
                        <a:rPr lang="en-GB" sz="800">
                          <a:effectLst/>
                        </a:rPr>
                        <a:t>14</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Late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40%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vMerge="1">
                  <a:txBody>
                    <a:bodyPr/>
                    <a:lstStyle/>
                    <a:p>
                      <a:endParaRPr lang="en-GB"/>
                    </a:p>
                  </a:txBody>
                  <a:tcPr/>
                </a:tc>
              </a:tr>
              <a:tr h="157385">
                <a:tc>
                  <a:txBody>
                    <a:bodyPr/>
                    <a:lstStyle/>
                    <a:p>
                      <a:pPr algn="r">
                        <a:lnSpc>
                          <a:spcPct val="115000"/>
                        </a:lnSpc>
                        <a:spcAft>
                          <a:spcPts val="0"/>
                        </a:spcAft>
                      </a:pPr>
                      <a:r>
                        <a:rPr lang="en-GB" sz="800">
                          <a:effectLst/>
                        </a:rPr>
                        <a:t>15</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Excess Rainfall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30%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vMerge="1">
                  <a:txBody>
                    <a:bodyPr/>
                    <a:lstStyle/>
                    <a:p>
                      <a:endParaRPr lang="en-GB"/>
                    </a:p>
                  </a:txBody>
                  <a:tcPr/>
                </a:tc>
              </a:tr>
              <a:tr h="157385">
                <a:tc>
                  <a:txBody>
                    <a:bodyPr/>
                    <a:lstStyle/>
                    <a:p>
                      <a:pPr algn="r">
                        <a:lnSpc>
                          <a:spcPct val="115000"/>
                        </a:lnSpc>
                        <a:spcAft>
                          <a:spcPts val="0"/>
                        </a:spcAft>
                      </a:pPr>
                      <a:r>
                        <a:rPr lang="en-GB" sz="800">
                          <a:effectLst/>
                        </a:rPr>
                        <a:t>16</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3">
                  <a:txBody>
                    <a:bodyPr/>
                    <a:lstStyle/>
                    <a:p>
                      <a:pPr algn="ctr">
                        <a:lnSpc>
                          <a:spcPct val="115000"/>
                        </a:lnSpc>
                        <a:spcAft>
                          <a:spcPts val="0"/>
                        </a:spcAft>
                      </a:pPr>
                      <a:r>
                        <a:rPr lang="en-GB" sz="800">
                          <a:effectLst/>
                        </a:rPr>
                        <a:t>RATE OF PAYOUT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Early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30%/50%=0.6</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(13) – row (10)]/ row (4)  </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17</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Late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40%/40%=1</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(14) – row (11)]/ row (5)  </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18</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Excess Rainfall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0.25</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(15) – row (12)]/ row (6)  </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302004">
                <a:tc>
                  <a:txBody>
                    <a:bodyPr/>
                    <a:lstStyle/>
                    <a:p>
                      <a:pPr algn="r">
                        <a:lnSpc>
                          <a:spcPct val="115000"/>
                        </a:lnSpc>
                        <a:spcAft>
                          <a:spcPts val="0"/>
                        </a:spcAft>
                      </a:pPr>
                      <a:r>
                        <a:rPr lang="en-GB" sz="800">
                          <a:effectLst/>
                        </a:rPr>
                        <a:t>19</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3">
                  <a:txBody>
                    <a:bodyPr/>
                    <a:lstStyle/>
                    <a:p>
                      <a:pPr algn="ctr">
                        <a:lnSpc>
                          <a:spcPct val="115000"/>
                        </a:lnSpc>
                        <a:spcAft>
                          <a:spcPts val="0"/>
                        </a:spcAft>
                      </a:pPr>
                      <a:r>
                        <a:rPr lang="en-GB" sz="800">
                          <a:effectLst/>
                        </a:rPr>
                        <a:t>ACTUAL PAYOUT (% OF SUM INSURED)</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Early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17%x0.6=10.2%</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(7) x row (16)</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20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Late Dry Spell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19%x1=19%</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(8) x row (17)</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314771">
                <a:tc>
                  <a:txBody>
                    <a:bodyPr/>
                    <a:lstStyle/>
                    <a:p>
                      <a:pPr algn="r">
                        <a:lnSpc>
                          <a:spcPct val="115000"/>
                        </a:lnSpc>
                        <a:spcAft>
                          <a:spcPts val="0"/>
                        </a:spcAft>
                      </a:pPr>
                      <a:r>
                        <a:rPr lang="en-GB" sz="800">
                          <a:effectLst/>
                        </a:rPr>
                        <a:t>21</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Excess Rainfall</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0.25 (fixed rate)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22</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2">
                  <a:txBody>
                    <a:bodyPr/>
                    <a:lstStyle/>
                    <a:p>
                      <a:pPr>
                        <a:lnSpc>
                          <a:spcPct val="115000"/>
                        </a:lnSpc>
                        <a:spcAft>
                          <a:spcPts val="0"/>
                        </a:spcAft>
                      </a:pPr>
                      <a:r>
                        <a:rPr lang="en-GB" sz="800">
                          <a:effectLst/>
                        </a:rPr>
                        <a:t> GROSS PAYOUT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Gross Pay-out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29.2%</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Sum of rows (19, 20, 21)</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23</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Deductible</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From policy document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24</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rowSpan="5">
                  <a:txBody>
                    <a:bodyPr/>
                    <a:lstStyle/>
                    <a:p>
                      <a:pPr algn="ctr">
                        <a:lnSpc>
                          <a:spcPct val="115000"/>
                        </a:lnSpc>
                        <a:spcAft>
                          <a:spcPts val="0"/>
                        </a:spcAft>
                      </a:pPr>
                      <a:r>
                        <a:rPr lang="en-GB" sz="800">
                          <a:effectLst/>
                        </a:rPr>
                        <a:t>NET PAYOUT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ctr"/>
                </a:tc>
                <a:tc>
                  <a:txBody>
                    <a:bodyPr/>
                    <a:lstStyle/>
                    <a:p>
                      <a:pPr>
                        <a:lnSpc>
                          <a:spcPct val="115000"/>
                        </a:lnSpc>
                        <a:spcAft>
                          <a:spcPts val="0"/>
                        </a:spcAft>
                      </a:pPr>
                      <a:r>
                        <a:rPr lang="en-GB" sz="800">
                          <a:effectLst/>
                        </a:rPr>
                        <a:t>Net Payout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29.2%</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(22) – row (23)</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25</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Sum Insured (ZWK)</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300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From policy document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157385">
                <a:tc>
                  <a:txBody>
                    <a:bodyPr/>
                    <a:lstStyle/>
                    <a:p>
                      <a:pPr algn="r">
                        <a:lnSpc>
                          <a:spcPct val="115000"/>
                        </a:lnSpc>
                        <a:spcAft>
                          <a:spcPts val="0"/>
                        </a:spcAft>
                      </a:pPr>
                      <a:r>
                        <a:rPr lang="en-GB" sz="800">
                          <a:effectLst/>
                        </a:rPr>
                        <a:t>26</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Number of packs</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2</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From policy document</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314771">
                <a:tc>
                  <a:txBody>
                    <a:bodyPr/>
                    <a:lstStyle/>
                    <a:p>
                      <a:pPr algn="r">
                        <a:lnSpc>
                          <a:spcPct val="115000"/>
                        </a:lnSpc>
                        <a:spcAft>
                          <a:spcPts val="0"/>
                        </a:spcAft>
                      </a:pPr>
                      <a:r>
                        <a:rPr lang="en-GB" sz="800">
                          <a:effectLst/>
                        </a:rPr>
                        <a:t>27</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Payout (ZWK)</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600x29.2%=180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row (24) x row (25) x row (26)</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r h="302004">
                <a:tc>
                  <a:txBody>
                    <a:bodyPr/>
                    <a:lstStyle/>
                    <a:p>
                      <a:pPr algn="r">
                        <a:lnSpc>
                          <a:spcPct val="115000"/>
                        </a:lnSpc>
                        <a:spcAft>
                          <a:spcPts val="0"/>
                        </a:spcAft>
                      </a:pPr>
                      <a:r>
                        <a:rPr lang="en-GB" sz="800">
                          <a:effectLst/>
                        </a:rPr>
                        <a:t>28</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tc>
                <a:tc vMerge="1">
                  <a:txBody>
                    <a:bodyPr/>
                    <a:lstStyle/>
                    <a:p>
                      <a:endParaRPr lang="en-GB"/>
                    </a:p>
                  </a:txBody>
                  <a:tcPr/>
                </a:tc>
                <a:tc>
                  <a:txBody>
                    <a:bodyPr/>
                    <a:lstStyle/>
                    <a:p>
                      <a:pPr>
                        <a:lnSpc>
                          <a:spcPct val="115000"/>
                        </a:lnSpc>
                        <a:spcAft>
                          <a:spcPts val="0"/>
                        </a:spcAft>
                      </a:pPr>
                      <a:r>
                        <a:rPr lang="en-GB" sz="800">
                          <a:effectLst/>
                        </a:rPr>
                        <a:t>Raw-Payout/ pack (ZWK)</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a:effectLst/>
                        </a:rPr>
                        <a:t> 90</a:t>
                      </a:r>
                      <a:endParaRPr lang="en-GB"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c>
                  <a:txBody>
                    <a:bodyPr/>
                    <a:lstStyle/>
                    <a:p>
                      <a:pPr>
                        <a:lnSpc>
                          <a:spcPct val="115000"/>
                        </a:lnSpc>
                        <a:spcAft>
                          <a:spcPts val="0"/>
                        </a:spcAft>
                      </a:pPr>
                      <a:r>
                        <a:rPr lang="en-GB" sz="800" dirty="0">
                          <a:effectLst/>
                        </a:rPr>
                        <a:t>row (27) / row (26)</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0313" marR="50313" marT="0" marB="0" anchor="b"/>
                </a:tc>
              </a:tr>
            </a:tbl>
          </a:graphicData>
        </a:graphic>
      </p:graphicFrame>
      <p:sp>
        <p:nvSpPr>
          <p:cNvPr id="8" name="TextBox 7"/>
          <p:cNvSpPr txBox="1"/>
          <p:nvPr/>
        </p:nvSpPr>
        <p:spPr>
          <a:xfrm>
            <a:off x="4932040" y="1196752"/>
            <a:ext cx="3600400" cy="369332"/>
          </a:xfrm>
          <a:prstGeom prst="rect">
            <a:avLst/>
          </a:prstGeom>
          <a:noFill/>
        </p:spPr>
        <p:txBody>
          <a:bodyPr wrap="square" rtlCol="0">
            <a:spAutoFit/>
          </a:bodyPr>
          <a:lstStyle/>
          <a:p>
            <a:pPr algn="ctr"/>
            <a:r>
              <a:rPr lang="fr-CH" i="1" dirty="0" err="1" smtClean="0"/>
              <a:t>Calculation</a:t>
            </a:r>
            <a:r>
              <a:rPr lang="fr-CH" i="1" dirty="0" smtClean="0"/>
              <a:t> </a:t>
            </a:r>
            <a:r>
              <a:rPr lang="fr-CH" i="1" dirty="0" err="1" smtClean="0"/>
              <a:t>spreadsheet</a:t>
            </a:r>
            <a:endParaRPr lang="en-GB" i="1" dirty="0"/>
          </a:p>
        </p:txBody>
      </p:sp>
    </p:spTree>
    <p:extLst>
      <p:ext uri="{BB962C8B-B14F-4D97-AF65-F5344CB8AC3E}">
        <p14:creationId xmlns:p14="http://schemas.microsoft.com/office/powerpoint/2010/main" val="4040048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lgn="l">
              <a:buFont typeface="+mj-lt"/>
              <a:buAutoNum type="arabicPeriod"/>
            </a:pPr>
            <a:r>
              <a:rPr lang="en-GB" dirty="0" smtClean="0"/>
              <a:t>Background on products and distribution, and current understanding among farmers</a:t>
            </a:r>
          </a:p>
          <a:p>
            <a:pPr marL="514350" indent="-514350" algn="l">
              <a:buFont typeface="+mj-lt"/>
              <a:buAutoNum type="arabicPeriod"/>
            </a:pPr>
            <a:r>
              <a:rPr lang="en-GB" dirty="0" smtClean="0"/>
              <a:t>Our consumer education approach</a:t>
            </a:r>
          </a:p>
          <a:p>
            <a:pPr marL="514350" indent="-514350" algn="l">
              <a:buFont typeface="+mj-lt"/>
              <a:buAutoNum type="arabicPeriod"/>
            </a:pPr>
            <a:r>
              <a:rPr lang="en-GB" dirty="0" smtClean="0"/>
              <a:t>Initial results after training of agents</a:t>
            </a:r>
          </a:p>
          <a:p>
            <a:pPr marL="514350" indent="-514350" algn="l">
              <a:buFont typeface="+mj-lt"/>
              <a:buAutoNum type="arabicPeriod"/>
            </a:pPr>
            <a:r>
              <a:rPr lang="en-GB" dirty="0" smtClean="0"/>
              <a:t>Next steps</a:t>
            </a:r>
          </a:p>
          <a:p>
            <a:pPr marL="514350" indent="-514350" algn="l">
              <a:buFont typeface="+mj-lt"/>
              <a:buAutoNum type="arabicPeriod"/>
            </a:pPr>
            <a:endParaRPr lang="en-GB" dirty="0" smtClean="0"/>
          </a:p>
          <a:p>
            <a:pPr algn="l"/>
            <a:endParaRPr lang="en-GB" dirty="0"/>
          </a:p>
        </p:txBody>
      </p:sp>
      <p:sp>
        <p:nvSpPr>
          <p:cNvPr id="3" name="Title 2"/>
          <p:cNvSpPr>
            <a:spLocks noGrp="1"/>
          </p:cNvSpPr>
          <p:nvPr>
            <p:ph type="title"/>
          </p:nvPr>
        </p:nvSpPr>
        <p:spPr/>
        <p:txBody>
          <a:bodyPr/>
          <a:lstStyle/>
          <a:p>
            <a:r>
              <a:rPr lang="en-GB" dirty="0" smtClean="0"/>
              <a:t>Outline</a:t>
            </a:r>
            <a:endParaRPr lang="en-GB"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2</a:t>
            </a:fld>
            <a:endParaRPr lang="fr-FR" dirty="0">
              <a:solidFill>
                <a:srgbClr val="BDB487"/>
              </a:solidFill>
            </a:endParaRPr>
          </a:p>
        </p:txBody>
      </p:sp>
    </p:spTree>
    <p:extLst>
      <p:ext uri="{BB962C8B-B14F-4D97-AF65-F5344CB8AC3E}">
        <p14:creationId xmlns:p14="http://schemas.microsoft.com/office/powerpoint/2010/main" val="998071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A24850-5289-3F41-8DB1-2913CB4A3CEB}" type="slidenum">
              <a:rPr lang="en-US" smtClean="0"/>
              <a:t>20</a:t>
            </a:fld>
            <a:endParaRPr lang="en-US" dirty="0"/>
          </a:p>
        </p:txBody>
      </p:sp>
      <p:sp>
        <p:nvSpPr>
          <p:cNvPr id="5" name="Rectangle 4"/>
          <p:cNvSpPr/>
          <p:nvPr/>
        </p:nvSpPr>
        <p:spPr>
          <a:xfrm>
            <a:off x="0" y="0"/>
            <a:ext cx="9252857" cy="6858000"/>
          </a:xfrm>
          <a:prstGeom prst="rect">
            <a:avLst/>
          </a:prstGeom>
          <a:solidFill>
            <a:srgbClr val="292934">
              <a:alpha val="59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259632" y="2780928"/>
            <a:ext cx="6768752" cy="1200329"/>
          </a:xfrm>
          <a:prstGeom prst="rect">
            <a:avLst/>
          </a:prstGeom>
          <a:solidFill>
            <a:schemeClr val="bg1"/>
          </a:solidFill>
          <a:ln w="38100">
            <a:solidFill>
              <a:schemeClr val="accent6"/>
            </a:solidFill>
          </a:ln>
        </p:spPr>
        <p:txBody>
          <a:bodyPr wrap="square" rtlCol="0">
            <a:spAutoFit/>
          </a:bodyPr>
          <a:lstStyle/>
          <a:p>
            <a:pPr marL="0" lvl="1" algn="ctr"/>
            <a:r>
              <a:rPr lang="en-GB" sz="7200" b="1" dirty="0" smtClean="0">
                <a:solidFill>
                  <a:schemeClr val="accent6"/>
                </a:solidFill>
                <a:latin typeface="Century Gothic" panose="020B0502020202020204" pitchFamily="34" charset="0"/>
              </a:rPr>
              <a:t>4. Next steps</a:t>
            </a:r>
          </a:p>
        </p:txBody>
      </p:sp>
    </p:spTree>
    <p:extLst>
      <p:ext uri="{BB962C8B-B14F-4D97-AF65-F5344CB8AC3E}">
        <p14:creationId xmlns:p14="http://schemas.microsoft.com/office/powerpoint/2010/main" val="1226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4906888" cy="4525963"/>
          </a:xfrm>
        </p:spPr>
        <p:txBody>
          <a:bodyPr>
            <a:normAutofit fontScale="70000" lnSpcReduction="20000"/>
          </a:bodyPr>
          <a:lstStyle/>
          <a:p>
            <a:pPr algn="l"/>
            <a:r>
              <a:rPr lang="en-GB" dirty="0" smtClean="0"/>
              <a:t>Agents conduct sessions for lead farmers supported/monitored by RS (Dec)</a:t>
            </a:r>
          </a:p>
          <a:p>
            <a:pPr algn="l"/>
            <a:r>
              <a:rPr lang="en-GB" dirty="0" smtClean="0"/>
              <a:t>Lead farmers conduct sessions and enrol farmers supported/monitored by agents (Dec)</a:t>
            </a:r>
          </a:p>
          <a:p>
            <a:pPr algn="l"/>
            <a:r>
              <a:rPr lang="en-GB" dirty="0" smtClean="0"/>
              <a:t>Mid-term evaluation and mid-seasons follow up sessions with agents / lead farmers (Feb)</a:t>
            </a:r>
          </a:p>
          <a:p>
            <a:pPr algn="l"/>
            <a:r>
              <a:rPr lang="en-GB" dirty="0" smtClean="0"/>
              <a:t>Final evaluation, farmer knowledge surveys, cost-benefit analysis (Apr)</a:t>
            </a:r>
          </a:p>
          <a:p>
            <a:pPr algn="l"/>
            <a:r>
              <a:rPr lang="en-GB" dirty="0" smtClean="0"/>
              <a:t>Toolkit packaging and preparing roll-out for next seasons (May-July)</a:t>
            </a:r>
          </a:p>
          <a:p>
            <a:pPr algn="l"/>
            <a:r>
              <a:rPr lang="en-GB" i="1" dirty="0" smtClean="0"/>
              <a:t>(funding permitting) </a:t>
            </a:r>
            <a:r>
              <a:rPr lang="en-GB" dirty="0" smtClean="0"/>
              <a:t>Additional mass-media interventions (Jul-Sep)</a:t>
            </a:r>
            <a:endParaRPr lang="en-GB" dirty="0"/>
          </a:p>
        </p:txBody>
      </p:sp>
      <p:sp>
        <p:nvSpPr>
          <p:cNvPr id="3" name="Title 2"/>
          <p:cNvSpPr>
            <a:spLocks noGrp="1"/>
          </p:cNvSpPr>
          <p:nvPr>
            <p:ph type="title"/>
          </p:nvPr>
        </p:nvSpPr>
        <p:spPr>
          <a:xfrm>
            <a:off x="457200" y="0"/>
            <a:ext cx="8229600" cy="1143000"/>
          </a:xfrm>
        </p:spPr>
        <p:txBody>
          <a:bodyPr/>
          <a:lstStyle/>
          <a:p>
            <a:r>
              <a:rPr lang="fr-CH" dirty="0" err="1" smtClean="0"/>
              <a:t>Next</a:t>
            </a:r>
            <a:r>
              <a:rPr lang="fr-CH" dirty="0" smtClean="0"/>
              <a:t> </a:t>
            </a:r>
            <a:r>
              <a:rPr lang="fr-CH" dirty="0" err="1" smtClean="0"/>
              <a:t>steps</a:t>
            </a:r>
            <a:endParaRPr lang="en-GB"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21</a:t>
            </a:fld>
            <a:endParaRPr lang="fr-FR" dirty="0">
              <a:solidFill>
                <a:srgbClr val="BDB487"/>
              </a:solidFill>
            </a:endParaRPr>
          </a:p>
        </p:txBody>
      </p:sp>
      <p:pic>
        <p:nvPicPr>
          <p:cNvPr id="5" name="Content Placeholder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951358" y="1897512"/>
            <a:ext cx="4453955" cy="3340467"/>
          </a:xfrm>
          <a:prstGeom prst="rect">
            <a:avLst/>
          </a:prstGeom>
        </p:spPr>
      </p:pic>
    </p:spTree>
    <p:extLst>
      <p:ext uri="{BB962C8B-B14F-4D97-AF65-F5344CB8AC3E}">
        <p14:creationId xmlns:p14="http://schemas.microsoft.com/office/powerpoint/2010/main" val="2617712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29934" y="4671391"/>
            <a:ext cx="4747366" cy="1247913"/>
          </a:xfrm>
        </p:spPr>
        <p:txBody>
          <a:bodyPr/>
          <a:lstStyle/>
          <a:p>
            <a:r>
              <a:rPr lang="fr-FR" dirty="0" smtClean="0"/>
              <a:t>Contact us: </a:t>
            </a:r>
            <a:r>
              <a:rPr lang="fr-FR" u="sng" dirty="0" smtClean="0">
                <a:solidFill>
                  <a:srgbClr val="0070C0"/>
                </a:solidFill>
              </a:rPr>
              <a:t>fonsecac</a:t>
            </a:r>
            <a:r>
              <a:rPr lang="fr-FR" u="sng" dirty="0" smtClean="0">
                <a:solidFill>
                  <a:srgbClr val="0070C0"/>
                </a:solidFill>
                <a:hlinkClick r:id="rId2"/>
              </a:rPr>
              <a:t>@ilo.org</a:t>
            </a:r>
            <a:r>
              <a:rPr lang="fr-FR" dirty="0" smtClean="0">
                <a:solidFill>
                  <a:srgbClr val="0070C0"/>
                </a:solidFill>
              </a:rPr>
              <a:t> </a:t>
            </a:r>
            <a:endParaRPr lang="fr-FR" dirty="0">
              <a:solidFill>
                <a:srgbClr val="0070C0"/>
              </a:solidFill>
            </a:endParaRPr>
          </a:p>
        </p:txBody>
      </p:sp>
      <p:sp>
        <p:nvSpPr>
          <p:cNvPr id="4" name="Rectangle 3"/>
          <p:cNvSpPr/>
          <p:nvPr/>
        </p:nvSpPr>
        <p:spPr>
          <a:xfrm>
            <a:off x="0" y="5898776"/>
            <a:ext cx="9147188" cy="9592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324" y="5898772"/>
            <a:ext cx="9088723" cy="933086"/>
            <a:chOff x="-30448" y="5898772"/>
            <a:chExt cx="9088723" cy="933086"/>
          </a:xfrm>
        </p:grpSpPr>
        <p:pic>
          <p:nvPicPr>
            <p:cNvPr id="6" name="Picture 2" descr="\\Gva-fil-05\v-edemp-01\SFP\MI Innovation Facility\COMMUNICATION\Annual Report\Annual Report 2014\Photos\Logos for Partners\Munichre.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17635" y="6314117"/>
              <a:ext cx="957679" cy="512488"/>
            </a:xfrm>
            <a:prstGeom prst="rect">
              <a:avLst/>
            </a:prstGeom>
            <a:solidFill>
              <a:schemeClr val="bg1"/>
            </a:solidFill>
            <a:extLst/>
          </p:spPr>
        </p:pic>
        <p:pic>
          <p:nvPicPr>
            <p:cNvPr id="7" name="Picture 3" descr="\\Gva-fil-05\v-edemp-01\SFP\MI Innovation Facility\COMMUNICATION\Annual Report\Annual Report 2014\Photos\Logos for Partners\UNCDF.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239372" y="5966731"/>
              <a:ext cx="692152" cy="737574"/>
            </a:xfrm>
            <a:prstGeom prst="rect">
              <a:avLst/>
            </a:prstGeom>
            <a:solidFill>
              <a:schemeClr val="bg1"/>
            </a:solidFill>
            <a:extLst/>
          </p:spPr>
        </p:pic>
        <p:pic>
          <p:nvPicPr>
            <p:cNvPr id="8" name="Picture 7" descr="\\Gva-fil-05\v-edemp-01\SFP\MI Innovation Facility\COMMUNICATION\Annual Report\Annual Report 2014\Photos\Logos for Partners\logo.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0448" y="6241155"/>
              <a:ext cx="787605" cy="590703"/>
            </a:xfrm>
            <a:prstGeom prst="rect">
              <a:avLst/>
            </a:prstGeom>
            <a:solidFill>
              <a:schemeClr val="bg1"/>
            </a:solidFill>
            <a:extLst/>
          </p:spPr>
        </p:pic>
        <p:pic>
          <p:nvPicPr>
            <p:cNvPr id="9" name="Picture 2" descr="C:\Users\afable\Desktop\USAID.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965035" y="5966731"/>
              <a:ext cx="1109360" cy="737574"/>
            </a:xfrm>
            <a:prstGeom prst="rect">
              <a:avLst/>
            </a:prstGeom>
            <a:solidFill>
              <a:schemeClr val="bg1"/>
            </a:solidFill>
            <a:extLst/>
          </p:spPr>
        </p:pic>
        <p:pic>
          <p:nvPicPr>
            <p:cNvPr id="10" name="Picture 3" descr="C:\Users\afable\Desktop\DFAT-stacked-strip-pc.jpg"/>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7639771" y="6007157"/>
              <a:ext cx="1418504" cy="656722"/>
            </a:xfrm>
            <a:prstGeom prst="rect">
              <a:avLst/>
            </a:prstGeom>
            <a:solidFill>
              <a:schemeClr val="bg1"/>
            </a:solidFill>
            <a:extLst/>
          </p:spPr>
        </p:pic>
        <p:pic>
          <p:nvPicPr>
            <p:cNvPr id="11" name="Picture 6" descr="C:\Users\afable\Desktop\gateslogobig.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32670" y="5960586"/>
              <a:ext cx="1188862" cy="23777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userDrawn="1"/>
          </p:nvGrpSpPr>
          <p:grpSpPr>
            <a:xfrm>
              <a:off x="2662652" y="5898772"/>
              <a:ext cx="1137406" cy="873493"/>
              <a:chOff x="2568102" y="5839176"/>
              <a:chExt cx="1139802" cy="875333"/>
            </a:xfrm>
          </p:grpSpPr>
          <p:pic>
            <p:nvPicPr>
              <p:cNvPr id="13" name="Picture 5" descr="\\Gva-fil-05\v-edemp-01\SFP\MI Innovation Facility\COMMUNICATION\Annual Report\Annual Report 2014\Photos\Logos for Partners\World Bank.jp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2658276" y="6279857"/>
                <a:ext cx="959454" cy="434652"/>
              </a:xfrm>
              <a:prstGeom prst="rect">
                <a:avLst/>
              </a:prstGeom>
              <a:solidFill>
                <a:schemeClr val="bg1"/>
              </a:solidFill>
              <a:extLst/>
            </p:spPr>
          </p:pic>
          <p:pic>
            <p:nvPicPr>
              <p:cNvPr id="14" name="Picture 3" descr="C:\Users\afable\Desktop\logotype-government-of-the-netherlands-en.png"/>
              <p:cNvPicPr>
                <a:picLocks noChangeAspect="1" noChangeArrowheads="1"/>
              </p:cNvPicPr>
              <p:nvPr userDrawn="1"/>
            </p:nvPicPr>
            <p:blipFill rotWithShape="1">
              <a:blip r:embed="rId10" cstate="email">
                <a:extLst>
                  <a:ext uri="{28A0092B-C50C-407E-A947-70E740481C1C}">
                    <a14:useLocalDpi xmlns:a14="http://schemas.microsoft.com/office/drawing/2010/main"/>
                  </a:ext>
                </a:extLst>
              </a:blip>
              <a:srcRect t="25723" r="32710"/>
              <a:stretch/>
            </p:blipFill>
            <p:spPr bwMode="auto">
              <a:xfrm>
                <a:off x="2568102" y="5839176"/>
                <a:ext cx="1139802" cy="43056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itle 1"/>
          <p:cNvSpPr txBox="1">
            <a:spLocks/>
          </p:cNvSpPr>
          <p:nvPr/>
        </p:nvSpPr>
        <p:spPr>
          <a:xfrm>
            <a:off x="-3470" y="5555191"/>
            <a:ext cx="3476172" cy="343581"/>
          </a:xfrm>
          <a:prstGeom prst="rect">
            <a:avLst/>
          </a:prstGeom>
        </p:spPr>
        <p:txBody>
          <a:bodyPr>
            <a:noAutofit/>
          </a:bodyPr>
          <a:lstStyle>
            <a:lvl1pPr algn="ctr" defTabSz="457200" rtl="0" eaLnBrk="1" latinLnBrk="0" hangingPunct="1">
              <a:spcBef>
                <a:spcPct val="0"/>
              </a:spcBef>
              <a:buNone/>
              <a:defRPr sz="4000" kern="1200">
                <a:solidFill>
                  <a:schemeClr val="accent1"/>
                </a:solidFill>
                <a:latin typeface="Franklin Gothic Medium" panose="020B0603020102020204" pitchFamily="34" charset="0"/>
                <a:ea typeface="+mj-ea"/>
                <a:cs typeface="+mj-cs"/>
              </a:defRPr>
            </a:lvl1pPr>
          </a:lstStyle>
          <a:p>
            <a:pPr algn="l"/>
            <a:r>
              <a:rPr lang="fr-CH" sz="1600" i="1" dirty="0" err="1" smtClean="0">
                <a:latin typeface="Calibri" panose="020F0502020204030204" pitchFamily="34" charset="0"/>
              </a:rPr>
              <a:t>With</a:t>
            </a:r>
            <a:r>
              <a:rPr lang="fr-CH" sz="1600" i="1" dirty="0" smtClean="0">
                <a:latin typeface="Calibri" panose="020F0502020204030204" pitchFamily="34" charset="0"/>
              </a:rPr>
              <a:t> </a:t>
            </a:r>
            <a:r>
              <a:rPr lang="fr-CH" sz="1600" i="1" dirty="0" err="1" smtClean="0">
                <a:latin typeface="Calibri" panose="020F0502020204030204" pitchFamily="34" charset="0"/>
              </a:rPr>
              <a:t>generous</a:t>
            </a:r>
            <a:r>
              <a:rPr lang="fr-CH" sz="1600" i="1" dirty="0" smtClean="0">
                <a:latin typeface="Calibri" panose="020F0502020204030204" pitchFamily="34" charset="0"/>
              </a:rPr>
              <a:t> support </a:t>
            </a:r>
            <a:r>
              <a:rPr lang="fr-CH" sz="1600" i="1" dirty="0" err="1" smtClean="0">
                <a:latin typeface="Calibri" panose="020F0502020204030204" pitchFamily="34" charset="0"/>
              </a:rPr>
              <a:t>from</a:t>
            </a:r>
            <a:r>
              <a:rPr lang="fr-CH" sz="1600" i="1" dirty="0" smtClean="0">
                <a:latin typeface="Calibri" panose="020F0502020204030204" pitchFamily="34" charset="0"/>
              </a:rPr>
              <a:t>:</a:t>
            </a:r>
            <a:endParaRPr lang="en-GB" sz="1600" i="1" dirty="0">
              <a:latin typeface="Calibri" panose="020F0502020204030204" pitchFamily="34" charset="0"/>
            </a:endParaRPr>
          </a:p>
        </p:txBody>
      </p:sp>
      <p:pic>
        <p:nvPicPr>
          <p:cNvPr id="16"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34617" y="6030372"/>
            <a:ext cx="821160" cy="69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79975" y="6007157"/>
            <a:ext cx="1064897" cy="31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208043" y="6422510"/>
            <a:ext cx="1208760" cy="26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116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A24850-5289-3F41-8DB1-2913CB4A3CEB}" type="slidenum">
              <a:rPr lang="en-US" smtClean="0"/>
              <a:t>3</a:t>
            </a:fld>
            <a:endParaRPr lang="en-US" dirty="0"/>
          </a:p>
        </p:txBody>
      </p:sp>
      <p:sp>
        <p:nvSpPr>
          <p:cNvPr id="5" name="Rectangle 4"/>
          <p:cNvSpPr/>
          <p:nvPr/>
        </p:nvSpPr>
        <p:spPr>
          <a:xfrm>
            <a:off x="0" y="0"/>
            <a:ext cx="9252857" cy="6858000"/>
          </a:xfrm>
          <a:prstGeom prst="rect">
            <a:avLst/>
          </a:prstGeom>
          <a:solidFill>
            <a:srgbClr val="292934">
              <a:alpha val="59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259632" y="2564904"/>
            <a:ext cx="6768752" cy="1200329"/>
          </a:xfrm>
          <a:prstGeom prst="rect">
            <a:avLst/>
          </a:prstGeom>
          <a:solidFill>
            <a:schemeClr val="bg1"/>
          </a:solidFill>
          <a:ln w="38100">
            <a:solidFill>
              <a:schemeClr val="accent6"/>
            </a:solidFill>
          </a:ln>
        </p:spPr>
        <p:txBody>
          <a:bodyPr wrap="square" rtlCol="0">
            <a:spAutoFit/>
          </a:bodyPr>
          <a:lstStyle/>
          <a:p>
            <a:pPr marL="0" lvl="1" algn="ctr"/>
            <a:r>
              <a:rPr lang="en-GB" sz="7200" b="1" dirty="0">
                <a:solidFill>
                  <a:schemeClr val="accent6"/>
                </a:solidFill>
                <a:latin typeface="Century Gothic" panose="020B0502020202020204" pitchFamily="34" charset="0"/>
              </a:rPr>
              <a:t>1</a:t>
            </a:r>
            <a:r>
              <a:rPr lang="en-GB" sz="7200" b="1" dirty="0" smtClean="0">
                <a:solidFill>
                  <a:schemeClr val="accent6"/>
                </a:solidFill>
                <a:latin typeface="Century Gothic" panose="020B0502020202020204" pitchFamily="34" charset="0"/>
              </a:rPr>
              <a:t>. Background</a:t>
            </a:r>
          </a:p>
        </p:txBody>
      </p:sp>
    </p:spTree>
    <p:extLst>
      <p:ext uri="{BB962C8B-B14F-4D97-AF65-F5344CB8AC3E}">
        <p14:creationId xmlns:p14="http://schemas.microsoft.com/office/powerpoint/2010/main" val="33300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82948819"/>
              </p:ext>
            </p:extLst>
          </p:nvPr>
        </p:nvGraphicFramePr>
        <p:xfrm>
          <a:off x="33734" y="691709"/>
          <a:ext cx="9110266" cy="4330700"/>
        </p:xfrm>
        <a:graphic>
          <a:graphicData uri="http://schemas.openxmlformats.org/drawingml/2006/table">
            <a:tbl>
              <a:tblPr firstRow="1" bandRow="1">
                <a:tableStyleId>{5C22544A-7EE6-4342-B048-85BDC9FD1C3A}</a:tableStyleId>
              </a:tblPr>
              <a:tblGrid>
                <a:gridCol w="842125"/>
                <a:gridCol w="1416620"/>
                <a:gridCol w="752915"/>
                <a:gridCol w="828206"/>
                <a:gridCol w="5270400"/>
              </a:tblGrid>
              <a:tr h="360040">
                <a:tc>
                  <a:txBody>
                    <a:bodyPr/>
                    <a:lstStyle/>
                    <a:p>
                      <a:r>
                        <a:rPr lang="en-GB" sz="1400" dirty="0" smtClean="0"/>
                        <a:t>Insurer</a:t>
                      </a:r>
                      <a:endParaRPr lang="en-GB" sz="1400" dirty="0"/>
                    </a:p>
                  </a:txBody>
                  <a:tcPr/>
                </a:tc>
                <a:tc>
                  <a:txBody>
                    <a:bodyPr/>
                    <a:lstStyle/>
                    <a:p>
                      <a:r>
                        <a:rPr lang="en-GB" sz="1400" dirty="0" smtClean="0"/>
                        <a:t>Aggregator</a:t>
                      </a:r>
                      <a:endParaRPr lang="en-GB" sz="1400" dirty="0"/>
                    </a:p>
                  </a:txBody>
                  <a:tcPr/>
                </a:tc>
                <a:tc>
                  <a:txBody>
                    <a:bodyPr/>
                    <a:lstStyle/>
                    <a:p>
                      <a:r>
                        <a:rPr lang="en-GB" sz="1100" dirty="0" smtClean="0"/>
                        <a:t>No</a:t>
                      </a:r>
                      <a:r>
                        <a:rPr lang="en-GB" sz="1100" baseline="0" dirty="0" smtClean="0"/>
                        <a:t> of farmers</a:t>
                      </a:r>
                      <a:endParaRPr lang="en-GB" sz="1100" dirty="0"/>
                    </a:p>
                  </a:txBody>
                  <a:tcPr/>
                </a:tc>
                <a:tc>
                  <a:txBody>
                    <a:bodyPr/>
                    <a:lstStyle/>
                    <a:p>
                      <a:r>
                        <a:rPr lang="en-GB" sz="1050" dirty="0" smtClean="0"/>
                        <a:t>Sum insured (ZK)</a:t>
                      </a:r>
                      <a:endParaRPr lang="en-GB"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t>Product details</a:t>
                      </a:r>
                      <a:endParaRPr lang="en-GB" sz="1400" dirty="0"/>
                    </a:p>
                  </a:txBody>
                  <a:tcPr/>
                </a:tc>
              </a:tr>
              <a:tr h="370840">
                <a:tc>
                  <a:txBody>
                    <a:bodyPr/>
                    <a:lstStyle/>
                    <a:p>
                      <a:r>
                        <a:rPr lang="en-GB" sz="1400" dirty="0" smtClean="0"/>
                        <a:t>Mayfair</a:t>
                      </a:r>
                      <a:endParaRPr lang="en-GB" sz="1400" dirty="0"/>
                    </a:p>
                  </a:txBody>
                  <a:tcPr/>
                </a:tc>
                <a:tc>
                  <a:txBody>
                    <a:bodyPr/>
                    <a:lstStyle/>
                    <a:p>
                      <a:r>
                        <a:rPr lang="en-GB" sz="1400" dirty="0" smtClean="0"/>
                        <a:t>ZNFU</a:t>
                      </a:r>
                      <a:endParaRPr lang="en-GB" sz="1400" dirty="0"/>
                    </a:p>
                  </a:txBody>
                  <a:tcPr/>
                </a:tc>
                <a:tc>
                  <a:txBody>
                    <a:bodyPr/>
                    <a:lstStyle/>
                    <a:p>
                      <a:r>
                        <a:rPr lang="en-GB" sz="1100" dirty="0" smtClean="0"/>
                        <a:t>3,491</a:t>
                      </a:r>
                      <a:endParaRPr lang="en-GB" sz="1100" dirty="0"/>
                    </a:p>
                  </a:txBody>
                  <a:tcPr/>
                </a:tc>
                <a:tc>
                  <a:txBody>
                    <a:bodyPr/>
                    <a:lstStyle/>
                    <a:p>
                      <a:r>
                        <a:rPr lang="en-GB" sz="1000" dirty="0" smtClean="0"/>
                        <a:t>18,796,130</a:t>
                      </a:r>
                      <a:endParaRPr lang="en-GB" sz="1000" dirty="0"/>
                    </a:p>
                  </a:txBody>
                  <a:tcPr/>
                </a:tc>
                <a:tc>
                  <a:txBody>
                    <a:bodyPr/>
                    <a:lstStyle/>
                    <a:p>
                      <a:r>
                        <a:rPr lang="en-GB" sz="1100" dirty="0" smtClean="0"/>
                        <a:t>5k+ ZK sum insured per policy,</a:t>
                      </a:r>
                      <a:r>
                        <a:rPr lang="en-GB" sz="1100" baseline="0" dirty="0" smtClean="0"/>
                        <a:t> linked to Lima credit scheme for maize production (20k farmers in total); two seasons; mandatory</a:t>
                      </a:r>
                      <a:endParaRPr lang="en-GB" sz="1100" dirty="0"/>
                    </a:p>
                  </a:txBody>
                  <a:tcPr/>
                </a:tc>
              </a:tr>
              <a:tr h="370840">
                <a:tc>
                  <a:txBody>
                    <a:bodyPr/>
                    <a:lstStyle/>
                    <a:p>
                      <a:endParaRPr lang="en-GB" sz="1400" dirty="0"/>
                    </a:p>
                  </a:txBody>
                  <a:tcPr/>
                </a:tc>
                <a:tc>
                  <a:txBody>
                    <a:bodyPr/>
                    <a:lstStyle/>
                    <a:p>
                      <a:r>
                        <a:rPr lang="en-GB" sz="1400" dirty="0" smtClean="0"/>
                        <a:t>ILO</a:t>
                      </a:r>
                      <a:r>
                        <a:rPr lang="en-GB" sz="1400" baseline="0" dirty="0" smtClean="0"/>
                        <a:t> </a:t>
                      </a:r>
                      <a:r>
                        <a:rPr lang="en-GB" sz="1400" baseline="0" dirty="0" err="1" smtClean="0"/>
                        <a:t>Yapasa</a:t>
                      </a:r>
                      <a:r>
                        <a:rPr lang="en-GB" sz="1400" baseline="0" dirty="0" smtClean="0"/>
                        <a:t> </a:t>
                      </a:r>
                      <a:r>
                        <a:rPr lang="en-GB" sz="1100" dirty="0" smtClean="0"/>
                        <a:t>(Winds of change, </a:t>
                      </a:r>
                      <a:r>
                        <a:rPr lang="en-GB" sz="1100" dirty="0" err="1" smtClean="0"/>
                        <a:t>Manyika</a:t>
                      </a:r>
                      <a:r>
                        <a:rPr lang="en-GB" sz="1100" dirty="0" smtClean="0"/>
                        <a:t>,</a:t>
                      </a:r>
                      <a:r>
                        <a:rPr lang="en-GB" sz="1100" baseline="0" dirty="0" smtClean="0"/>
                        <a:t> Victor)</a:t>
                      </a:r>
                      <a:endParaRPr lang="en-GB" sz="1100" dirty="0"/>
                    </a:p>
                  </a:txBody>
                  <a:tcPr/>
                </a:tc>
                <a:tc>
                  <a:txBody>
                    <a:bodyPr/>
                    <a:lstStyle/>
                    <a:p>
                      <a:r>
                        <a:rPr lang="en-GB" sz="1100" dirty="0" smtClean="0"/>
                        <a:t>660</a:t>
                      </a:r>
                      <a:endParaRPr lang="en-GB" sz="1100" dirty="0"/>
                    </a:p>
                  </a:txBody>
                  <a:tcPr/>
                </a:tc>
                <a:tc>
                  <a:txBody>
                    <a:bodyPr/>
                    <a:lstStyle/>
                    <a:p>
                      <a:r>
                        <a:rPr lang="en-GB" sz="1000" dirty="0" smtClean="0"/>
                        <a:t>1,848,000</a:t>
                      </a:r>
                      <a:endParaRPr lang="en-GB" sz="1000" dirty="0"/>
                    </a:p>
                  </a:txBody>
                  <a:tcPr/>
                </a:tc>
                <a:tc>
                  <a:txBody>
                    <a:bodyPr/>
                    <a:lstStyle/>
                    <a:p>
                      <a:r>
                        <a:rPr lang="en-GB" sz="1100" dirty="0" smtClean="0"/>
                        <a:t>2.8k ZK sum insured, soya only for youth with a training package; one season</a:t>
                      </a:r>
                      <a:endParaRPr lang="en-GB" sz="1100" dirty="0"/>
                    </a:p>
                  </a:txBody>
                  <a:tcPr/>
                </a:tc>
              </a:tr>
              <a:tr h="370840">
                <a:tc>
                  <a:txBody>
                    <a:bodyPr/>
                    <a:lstStyle/>
                    <a:p>
                      <a:endParaRPr lang="en-GB" sz="1400"/>
                    </a:p>
                  </a:txBody>
                  <a:tcPr/>
                </a:tc>
                <a:tc>
                  <a:txBody>
                    <a:bodyPr/>
                    <a:lstStyle/>
                    <a:p>
                      <a:r>
                        <a:rPr lang="en-GB" sz="1400" dirty="0" err="1" smtClean="0"/>
                        <a:t>GoZ</a:t>
                      </a:r>
                      <a:r>
                        <a:rPr lang="en-GB" sz="1400" dirty="0" smtClean="0"/>
                        <a:t> FISP e-voucher</a:t>
                      </a:r>
                      <a:endParaRPr lang="en-GB" sz="1400" dirty="0"/>
                    </a:p>
                  </a:txBody>
                  <a:tcPr/>
                </a:tc>
                <a:tc>
                  <a:txBody>
                    <a:bodyPr/>
                    <a:lstStyle/>
                    <a:p>
                      <a:r>
                        <a:rPr lang="en-GB" sz="1100" dirty="0" smtClean="0"/>
                        <a:t>1,546</a:t>
                      </a:r>
                      <a:endParaRPr lang="en-GB" sz="1100" dirty="0"/>
                    </a:p>
                  </a:txBody>
                  <a:tcPr/>
                </a:tc>
                <a:tc>
                  <a:txBody>
                    <a:bodyPr/>
                    <a:lstStyle/>
                    <a:p>
                      <a:r>
                        <a:rPr lang="en-GB" sz="1000" dirty="0" smtClean="0"/>
                        <a:t>2,164,400</a:t>
                      </a:r>
                      <a:endParaRPr lang="en-GB" sz="1000" dirty="0"/>
                    </a:p>
                  </a:txBody>
                  <a:tcPr/>
                </a:tc>
                <a:tc>
                  <a:txBody>
                    <a:bodyPr/>
                    <a:lstStyle/>
                    <a:p>
                      <a:r>
                        <a:rPr lang="en-GB" sz="1100" dirty="0" smtClean="0"/>
                        <a:t>1.4k ZK sum insured, amount</a:t>
                      </a:r>
                      <a:r>
                        <a:rPr lang="en-GB" sz="1100" baseline="0" dirty="0" smtClean="0"/>
                        <a:t> of input package within FISP (50% subsidy by </a:t>
                      </a:r>
                      <a:r>
                        <a:rPr lang="en-GB" sz="1100" baseline="0" dirty="0" err="1" smtClean="0"/>
                        <a:t>govt</a:t>
                      </a:r>
                      <a:r>
                        <a:rPr lang="en-GB" sz="1100" baseline="0" dirty="0" smtClean="0"/>
                        <a:t> matched with farmer’s contribution; includes fertilizer), mostly maize but can be used for diversification; one season on a pilot basis; not embedded, enrolment done separately, premiums subsidized by </a:t>
                      </a:r>
                      <a:r>
                        <a:rPr lang="en-GB" sz="1100" baseline="0" dirty="0" err="1" smtClean="0"/>
                        <a:t>Musika</a:t>
                      </a:r>
                      <a:r>
                        <a:rPr lang="en-GB" sz="1100" baseline="0" dirty="0" smtClean="0"/>
                        <a:t> (50%) for the pilot. For next season the value of the pack will be 2.1k ZK with just 400 ZK paid by farmer.</a:t>
                      </a:r>
                      <a:endParaRPr lang="en-GB" sz="1100" dirty="0"/>
                    </a:p>
                  </a:txBody>
                  <a:tcPr/>
                </a:tc>
              </a:tr>
              <a:tr h="370840">
                <a:tc>
                  <a:txBody>
                    <a:bodyPr/>
                    <a:lstStyle/>
                    <a:p>
                      <a:endParaRPr lang="en-GB" sz="1400"/>
                    </a:p>
                  </a:txBody>
                  <a:tcPr/>
                </a:tc>
                <a:tc>
                  <a:txBody>
                    <a:bodyPr/>
                    <a:lstStyle/>
                    <a:p>
                      <a:r>
                        <a:rPr lang="en-GB" sz="1400" dirty="0" smtClean="0"/>
                        <a:t>NWK </a:t>
                      </a:r>
                      <a:r>
                        <a:rPr lang="en-GB" sz="800" dirty="0" smtClean="0"/>
                        <a:t>(medium-scale</a:t>
                      </a:r>
                      <a:r>
                        <a:rPr lang="en-GB" sz="800" baseline="0" dirty="0" smtClean="0"/>
                        <a:t>)</a:t>
                      </a:r>
                      <a:endParaRPr lang="en-GB" sz="800" dirty="0"/>
                    </a:p>
                  </a:txBody>
                  <a:tcPr/>
                </a:tc>
                <a:tc>
                  <a:txBody>
                    <a:bodyPr/>
                    <a:lstStyle/>
                    <a:p>
                      <a:r>
                        <a:rPr lang="en-GB" sz="1100" dirty="0" smtClean="0"/>
                        <a:t>80</a:t>
                      </a:r>
                      <a:endParaRPr lang="en-GB" sz="1100" dirty="0"/>
                    </a:p>
                  </a:txBody>
                  <a:tcPr/>
                </a:tc>
                <a:tc>
                  <a:txBody>
                    <a:bodyPr/>
                    <a:lstStyle/>
                    <a:p>
                      <a:r>
                        <a:rPr lang="en-GB" sz="1000" dirty="0" smtClean="0"/>
                        <a:t>23,650,000</a:t>
                      </a:r>
                      <a:endParaRPr lang="en-GB" sz="1000" dirty="0"/>
                    </a:p>
                  </a:txBody>
                  <a:tcPr/>
                </a:tc>
                <a:tc>
                  <a:txBody>
                    <a:bodyPr/>
                    <a:lstStyle/>
                    <a:p>
                      <a:r>
                        <a:rPr lang="en-GB" sz="1100" dirty="0" smtClean="0"/>
                        <a:t>For mechanized farmers; brokered</a:t>
                      </a:r>
                      <a:r>
                        <a:rPr lang="en-GB" sz="1100" baseline="0" dirty="0" smtClean="0"/>
                        <a:t> by AON; one season</a:t>
                      </a:r>
                      <a:endParaRPr lang="en-GB" sz="1100" dirty="0"/>
                    </a:p>
                  </a:txBody>
                  <a:tcPr/>
                </a:tc>
              </a:tr>
              <a:tr h="370840">
                <a:tc>
                  <a:txBody>
                    <a:bodyPr/>
                    <a:lstStyle/>
                    <a:p>
                      <a:endParaRPr lang="en-GB" sz="1400"/>
                    </a:p>
                  </a:txBody>
                  <a:tcPr/>
                </a:tc>
                <a:tc>
                  <a:txBody>
                    <a:bodyPr/>
                    <a:lstStyle/>
                    <a:p>
                      <a:r>
                        <a:rPr lang="en-GB" sz="1400" dirty="0" smtClean="0"/>
                        <a:t>WFP</a:t>
                      </a:r>
                      <a:endParaRPr lang="en-GB" sz="1400" dirty="0"/>
                    </a:p>
                  </a:txBody>
                  <a:tcPr/>
                </a:tc>
                <a:tc>
                  <a:txBody>
                    <a:bodyPr/>
                    <a:lstStyle/>
                    <a:p>
                      <a:r>
                        <a:rPr lang="en-GB" sz="1100" dirty="0" smtClean="0"/>
                        <a:t>500</a:t>
                      </a:r>
                      <a:endParaRPr lang="en-GB" sz="1100" dirty="0"/>
                    </a:p>
                  </a:txBody>
                  <a:tcPr/>
                </a:tc>
                <a:tc>
                  <a:txBody>
                    <a:bodyPr/>
                    <a:lstStyle/>
                    <a:p>
                      <a:endParaRPr lang="en-GB" sz="1000" dirty="0"/>
                    </a:p>
                  </a:txBody>
                  <a:tcPr/>
                </a:tc>
                <a:tc>
                  <a:txBody>
                    <a:bodyPr/>
                    <a:lstStyle/>
                    <a:p>
                      <a:r>
                        <a:rPr lang="en-GB" sz="1100" dirty="0" smtClean="0"/>
                        <a:t>Embedded within</a:t>
                      </a:r>
                      <a:r>
                        <a:rPr lang="en-GB" sz="1100" baseline="0" dirty="0" smtClean="0"/>
                        <a:t> b</a:t>
                      </a:r>
                      <a:r>
                        <a:rPr lang="en-GB" sz="1100" dirty="0" smtClean="0"/>
                        <a:t>roader</a:t>
                      </a:r>
                      <a:r>
                        <a:rPr lang="en-GB" sz="1100" baseline="0" dirty="0" smtClean="0"/>
                        <a:t> resilience initiative R4; in-kind contribution to FAO’s climate-smart ag program in exchange of insurance coverage. IRI-developed index using a hybrid between weather stations and satellites. </a:t>
                      </a:r>
                      <a:endParaRPr lang="en-GB" sz="11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smtClean="0"/>
                        <a:t>Focus</a:t>
                      </a:r>
                      <a:endParaRPr lang="en-GB" sz="1400" dirty="0"/>
                    </a:p>
                  </a:txBody>
                  <a:tcPr/>
                </a:tc>
                <a:tc>
                  <a:txBody>
                    <a:bodyPr/>
                    <a:lstStyle/>
                    <a:p>
                      <a:r>
                        <a:rPr lang="en-GB" sz="1400" dirty="0" smtClean="0"/>
                        <a:t>NWK </a:t>
                      </a:r>
                      <a:r>
                        <a:rPr lang="en-GB" sz="900" dirty="0" smtClean="0"/>
                        <a:t>(small-scale)</a:t>
                      </a:r>
                      <a:endParaRPr lang="en-GB" sz="900" dirty="0"/>
                    </a:p>
                  </a:txBody>
                  <a:tcPr/>
                </a:tc>
                <a:tc>
                  <a:txBody>
                    <a:bodyPr/>
                    <a:lstStyle/>
                    <a:p>
                      <a:r>
                        <a:rPr lang="en-GB" sz="1100" dirty="0" smtClean="0"/>
                        <a:t>51,827</a:t>
                      </a:r>
                      <a:endParaRPr lang="en-GB" sz="1100" dirty="0"/>
                    </a:p>
                  </a:txBody>
                  <a:tcPr/>
                </a:tc>
                <a:tc>
                  <a:txBody>
                    <a:bodyPr/>
                    <a:lstStyle/>
                    <a:p>
                      <a:r>
                        <a:rPr lang="en-GB" sz="1000" dirty="0" smtClean="0"/>
                        <a:t>15,924,100</a:t>
                      </a:r>
                      <a:endParaRPr lang="en-GB" sz="1000" dirty="0"/>
                    </a:p>
                  </a:txBody>
                  <a:tcPr/>
                </a:tc>
                <a:tc>
                  <a:txBody>
                    <a:bodyPr/>
                    <a:lstStyle/>
                    <a:p>
                      <a:r>
                        <a:rPr lang="en-GB" sz="1100" dirty="0" smtClean="0"/>
                        <a:t>Mostly cotton,</a:t>
                      </a:r>
                      <a:r>
                        <a:rPr lang="en-GB" sz="1100" baseline="0" dirty="0" smtClean="0"/>
                        <a:t> some soya; sum insured just 300 ZK for 30 ZK premium including life cover (5 ZK for 1000 ZK cover), three seasons; mandatory at shed level</a:t>
                      </a:r>
                      <a:endParaRPr lang="en-GB" sz="1100" dirty="0"/>
                    </a:p>
                  </a:txBody>
                  <a:tcPr/>
                </a:tc>
              </a:tr>
              <a:tr h="370840">
                <a:tc>
                  <a:txBody>
                    <a:bodyPr/>
                    <a:lstStyle/>
                    <a:p>
                      <a:endParaRPr lang="en-GB" sz="1400" dirty="0"/>
                    </a:p>
                  </a:txBody>
                  <a:tcPr/>
                </a:tc>
                <a:tc>
                  <a:txBody>
                    <a:bodyPr/>
                    <a:lstStyle/>
                    <a:p>
                      <a:r>
                        <a:rPr lang="en-GB" sz="1400" dirty="0" smtClean="0"/>
                        <a:t>ZNFU</a:t>
                      </a:r>
                      <a:endParaRPr lang="en-GB" sz="1400" dirty="0"/>
                    </a:p>
                  </a:txBody>
                  <a:tcPr/>
                </a:tc>
                <a:tc>
                  <a:txBody>
                    <a:bodyPr/>
                    <a:lstStyle/>
                    <a:p>
                      <a:r>
                        <a:rPr lang="en-GB" sz="1100" dirty="0" smtClean="0"/>
                        <a:t>1,196</a:t>
                      </a:r>
                      <a:endParaRPr lang="en-GB" sz="1100" dirty="0"/>
                    </a:p>
                  </a:txBody>
                  <a:tcPr/>
                </a:tc>
                <a:tc>
                  <a:txBody>
                    <a:bodyPr/>
                    <a:lstStyle/>
                    <a:p>
                      <a:r>
                        <a:rPr lang="en-GB" sz="1000" dirty="0" smtClean="0"/>
                        <a:t>6,871,468</a:t>
                      </a:r>
                      <a:endParaRPr lang="en-GB" sz="1000" dirty="0"/>
                    </a:p>
                  </a:txBody>
                  <a:tcPr/>
                </a:tc>
                <a:tc>
                  <a:txBody>
                    <a:bodyPr/>
                    <a:lstStyle/>
                    <a:p>
                      <a:r>
                        <a:rPr lang="en-GB" sz="1100" dirty="0" smtClean="0"/>
                        <a:t>Same as the 1</a:t>
                      </a:r>
                      <a:r>
                        <a:rPr lang="en-GB" sz="1100" baseline="30000" dirty="0" smtClean="0"/>
                        <a:t>st</a:t>
                      </a:r>
                      <a:r>
                        <a:rPr lang="en-GB" sz="1100" dirty="0" smtClean="0"/>
                        <a:t> product above</a:t>
                      </a:r>
                      <a:endParaRPr lang="en-GB" sz="1100" dirty="0"/>
                    </a:p>
                  </a:txBody>
                  <a:tcPr/>
                </a:tc>
              </a:tr>
            </a:tbl>
          </a:graphicData>
        </a:graphic>
      </p:graphicFrame>
      <p:sp>
        <p:nvSpPr>
          <p:cNvPr id="3" name="Title 2"/>
          <p:cNvSpPr>
            <a:spLocks noGrp="1"/>
          </p:cNvSpPr>
          <p:nvPr>
            <p:ph type="title"/>
          </p:nvPr>
        </p:nvSpPr>
        <p:spPr>
          <a:xfrm>
            <a:off x="0" y="0"/>
            <a:ext cx="8892480" cy="620688"/>
          </a:xfrm>
        </p:spPr>
        <p:txBody>
          <a:bodyPr>
            <a:normAutofit fontScale="90000"/>
          </a:bodyPr>
          <a:lstStyle/>
          <a:p>
            <a:pPr algn="ctr"/>
            <a:r>
              <a:rPr lang="en-GB" dirty="0" smtClean="0"/>
              <a:t>Products and outreach in 2015/16 season</a:t>
            </a:r>
            <a:endParaRPr lang="en-GB"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4</a:t>
            </a:fld>
            <a:endParaRPr lang="fr-FR" dirty="0">
              <a:solidFill>
                <a:srgbClr val="BDB487"/>
              </a:solidFill>
            </a:endParaRPr>
          </a:p>
        </p:txBody>
      </p:sp>
      <p:sp>
        <p:nvSpPr>
          <p:cNvPr id="6" name="TextBox 5"/>
          <p:cNvSpPr txBox="1"/>
          <p:nvPr/>
        </p:nvSpPr>
        <p:spPr>
          <a:xfrm>
            <a:off x="1835696" y="5229200"/>
            <a:ext cx="6120680" cy="1728192"/>
          </a:xfrm>
          <a:prstGeom prst="rect">
            <a:avLst/>
          </a:prstGeom>
          <a:noFill/>
        </p:spPr>
        <p:txBody>
          <a:bodyPr wrap="square" rtlCol="0">
            <a:normAutofit fontScale="77500" lnSpcReduction="20000"/>
          </a:bodyPr>
          <a:lstStyle/>
          <a:p>
            <a:pPr marL="285750" indent="-285750">
              <a:buFont typeface="Arial" panose="020B0604020202020204" pitchFamily="34" charset="0"/>
              <a:buChar char="•"/>
            </a:pPr>
            <a:r>
              <a:rPr lang="en-GB" sz="1600" dirty="0" smtClean="0"/>
              <a:t>All products but WFP use satellite imagery, were designed and are administered with support from Risk Shield consultants</a:t>
            </a:r>
          </a:p>
          <a:p>
            <a:pPr marL="285750" indent="-285750">
              <a:buFont typeface="Arial" panose="020B0604020202020204" pitchFamily="34" charset="0"/>
              <a:buChar char="•"/>
            </a:pPr>
            <a:r>
              <a:rPr lang="en-GB" sz="1600" dirty="0" smtClean="0"/>
              <a:t>While design varies  in terms of locations and sums insured, it is possible to distil a generic product to be ‘taught’ to farmers</a:t>
            </a:r>
          </a:p>
          <a:p>
            <a:pPr marL="285750" indent="-285750">
              <a:buFont typeface="Arial" panose="020B0604020202020204" pitchFamily="34" charset="0"/>
              <a:buChar char="•"/>
            </a:pPr>
            <a:r>
              <a:rPr lang="en-GB" sz="1600" dirty="0" smtClean="0"/>
              <a:t>Product is complex as it pays on a proportional basis and depending on the period</a:t>
            </a:r>
          </a:p>
          <a:p>
            <a:pPr marL="285750" indent="-285750">
              <a:buFont typeface="Arial" panose="020B0604020202020204" pitchFamily="34" charset="0"/>
              <a:buChar char="•"/>
            </a:pPr>
            <a:r>
              <a:rPr lang="en-GB" sz="1600" dirty="0" smtClean="0"/>
              <a:t>Some basis risk was observed; the policy document allows some extent of loss verification and </a:t>
            </a:r>
            <a:r>
              <a:rPr lang="en-GB" sz="1600" dirty="0" err="1" smtClean="0"/>
              <a:t>payout</a:t>
            </a:r>
            <a:r>
              <a:rPr lang="en-GB" sz="1600" dirty="0" smtClean="0"/>
              <a:t> adjustment if it is reported by farmers/aggregators</a:t>
            </a:r>
          </a:p>
          <a:p>
            <a:pPr marL="285750" indent="-285750">
              <a:buFont typeface="Arial" panose="020B0604020202020204" pitchFamily="34" charset="0"/>
              <a:buChar char="•"/>
            </a:pPr>
            <a:r>
              <a:rPr lang="en-GB" sz="1600" dirty="0" smtClean="0"/>
              <a:t>Many </a:t>
            </a:r>
            <a:r>
              <a:rPr lang="en-GB" sz="1600" dirty="0" err="1" smtClean="0"/>
              <a:t>payouts</a:t>
            </a:r>
            <a:r>
              <a:rPr lang="en-GB" sz="1600" dirty="0" smtClean="0"/>
              <a:t> last season (total claims amount approx. USD 550,000)</a:t>
            </a:r>
            <a:r>
              <a:rPr lang="en-GB" sz="1600" dirty="0" smtClean="0">
                <a:solidFill>
                  <a:srgbClr val="FF0000"/>
                </a:solidFill>
              </a:rPr>
              <a:t>; </a:t>
            </a:r>
            <a:r>
              <a:rPr lang="en-GB" sz="1600" dirty="0" smtClean="0"/>
              <a:t>most not paid out immediately due to data issues</a:t>
            </a:r>
          </a:p>
          <a:p>
            <a:endParaRPr lang="en-GB" sz="1600" dirty="0"/>
          </a:p>
        </p:txBody>
      </p:sp>
    </p:spTree>
    <p:extLst>
      <p:ext uri="{BB962C8B-B14F-4D97-AF65-F5344CB8AC3E}">
        <p14:creationId xmlns:p14="http://schemas.microsoft.com/office/powerpoint/2010/main" val="305525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229600" cy="980728"/>
          </a:xfrm>
        </p:spPr>
        <p:txBody>
          <a:bodyPr>
            <a:normAutofit/>
          </a:bodyPr>
          <a:lstStyle/>
          <a:p>
            <a:r>
              <a:rPr lang="fr-CH" sz="3200" dirty="0" err="1"/>
              <a:t>Current</a:t>
            </a:r>
            <a:r>
              <a:rPr lang="fr-CH" sz="3200" dirty="0"/>
              <a:t> </a:t>
            </a:r>
            <a:r>
              <a:rPr lang="fr-CH" sz="3200" dirty="0" err="1" smtClean="0"/>
              <a:t>process</a:t>
            </a:r>
            <a:r>
              <a:rPr lang="fr-CH" sz="3200" dirty="0" smtClean="0"/>
              <a:t> </a:t>
            </a:r>
            <a:r>
              <a:rPr lang="fr-CH" sz="3200" dirty="0"/>
              <a:t>(NWK)</a:t>
            </a:r>
            <a:endParaRPr lang="en-GB" sz="3200"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5</a:t>
            </a:fld>
            <a:endParaRPr lang="fr-FR" dirty="0">
              <a:solidFill>
                <a:srgbClr val="BDB487"/>
              </a:solidFill>
            </a:endParaRPr>
          </a:p>
        </p:txBody>
      </p:sp>
      <p:sp>
        <p:nvSpPr>
          <p:cNvPr id="6" name="TextBox 5"/>
          <p:cNvSpPr txBox="1"/>
          <p:nvPr/>
        </p:nvSpPr>
        <p:spPr>
          <a:xfrm>
            <a:off x="6732240" y="954944"/>
            <a:ext cx="2160240" cy="5184576"/>
          </a:xfrm>
          <a:prstGeom prst="rect">
            <a:avLst/>
          </a:prstGeom>
          <a:noFill/>
        </p:spPr>
        <p:txBody>
          <a:bodyPr wrap="square" rtlCol="0">
            <a:normAutofit fontScale="70000" lnSpcReduction="20000"/>
          </a:bodyPr>
          <a:lstStyle/>
          <a:p>
            <a:r>
              <a:rPr lang="en-GB" dirty="0"/>
              <a:t>NWK runs contract farming (mostly cotton), provides input package on credit that includes insurance; </a:t>
            </a:r>
            <a:r>
              <a:rPr lang="en-GB" dirty="0" smtClean="0"/>
              <a:t>premium and loan repayment deducted </a:t>
            </a:r>
            <a:r>
              <a:rPr lang="en-GB" dirty="0"/>
              <a:t>when crop delivered.</a:t>
            </a:r>
          </a:p>
          <a:p>
            <a:endParaRPr lang="en-GB" dirty="0" smtClean="0"/>
          </a:p>
          <a:p>
            <a:r>
              <a:rPr lang="en-GB" dirty="0" smtClean="0"/>
              <a:t>NWK </a:t>
            </a:r>
            <a:r>
              <a:rPr lang="en-GB" dirty="0"/>
              <a:t>own staff on the field include are manager and shed managers. Crop is delivered to sheds. Each shed manager has a number of ‘distributors’ who are farmers who promote and enrol other farmers in their area to the contract farming scheme. They are paid on commission depending on w much crop they collect (on average it’s 4k ZK per season</a:t>
            </a:r>
            <a:r>
              <a:rPr lang="en-GB" dirty="0" smtClean="0"/>
              <a:t>).</a:t>
            </a:r>
          </a:p>
          <a:p>
            <a:endParaRPr lang="en-GB" dirty="0"/>
          </a:p>
          <a:p>
            <a:r>
              <a:rPr lang="en-GB" dirty="0" smtClean="0"/>
              <a:t>Insurance distribution (aside) is done </a:t>
            </a:r>
            <a:r>
              <a:rPr lang="en-GB" dirty="0"/>
              <a:t>in a </a:t>
            </a:r>
            <a:r>
              <a:rPr lang="en-GB" dirty="0" smtClean="0"/>
              <a:t>relatively consistent way for three seasons by NWK staff supported by Risk Shield with min inputs from Focus</a:t>
            </a:r>
          </a:p>
          <a:p>
            <a:endParaRPr lang="en-GB" dirty="0" smtClean="0"/>
          </a:p>
          <a:p>
            <a:endParaRPr lang="en-GB"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2348880"/>
            <a:ext cx="3343920" cy="2507940"/>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val="3275491307"/>
              </p:ext>
            </p:extLst>
          </p:nvPr>
        </p:nvGraphicFramePr>
        <p:xfrm>
          <a:off x="107504" y="980728"/>
          <a:ext cx="6915114" cy="5848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523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342" y="1504952"/>
            <a:ext cx="4889027" cy="4968552"/>
          </a:xfrm>
        </p:spPr>
        <p:txBody>
          <a:bodyPr>
            <a:normAutofit fontScale="47500" lnSpcReduction="20000"/>
          </a:bodyPr>
          <a:lstStyle/>
          <a:p>
            <a:r>
              <a:rPr lang="en-GB" dirty="0" smtClean="0"/>
              <a:t>Not much beyond a standard sales process</a:t>
            </a:r>
          </a:p>
          <a:p>
            <a:r>
              <a:rPr lang="en-GB" dirty="0" smtClean="0"/>
              <a:t>No visuals but text-heavy leaflets with some FAQs, translated into local languages (see pictures aside)</a:t>
            </a:r>
          </a:p>
          <a:p>
            <a:r>
              <a:rPr lang="en-GB" dirty="0" smtClean="0"/>
              <a:t>Ad-hoc explanations to groups, individuals, aggregators</a:t>
            </a:r>
          </a:p>
          <a:p>
            <a:r>
              <a:rPr lang="en-GB" dirty="0" smtClean="0"/>
              <a:t>No use of mass media channel besides some use of radio for NWK marketing</a:t>
            </a:r>
          </a:p>
          <a:p>
            <a:r>
              <a:rPr lang="en-GB" dirty="0" smtClean="0"/>
              <a:t>Other relevant info to design consumer education:</a:t>
            </a:r>
          </a:p>
          <a:p>
            <a:pPr lvl="1"/>
            <a:r>
              <a:rPr lang="en-GB" dirty="0" smtClean="0"/>
              <a:t>‘agents’ working for distributors have low insurance literacy</a:t>
            </a:r>
          </a:p>
          <a:p>
            <a:pPr lvl="1"/>
            <a:r>
              <a:rPr lang="en-GB" dirty="0" smtClean="0"/>
              <a:t>‘agents’ do not have tablets, some have smart phones; farmers have basic phones</a:t>
            </a:r>
          </a:p>
          <a:p>
            <a:pPr lvl="1"/>
            <a:r>
              <a:rPr lang="en-GB" dirty="0" smtClean="0"/>
              <a:t>Education needs to be in local language</a:t>
            </a:r>
          </a:p>
          <a:p>
            <a:pPr lvl="1"/>
            <a:r>
              <a:rPr lang="en-GB" dirty="0" smtClean="0"/>
              <a:t>IAZ runs some activities at national level, which boils down to insurance week, which is happening every October (workshop at schools, some radio spots and roadshows but not targeting farmers); around 3k USD to develop a 5-minute radio spot; 20-50 USD for airing time with local radio stations</a:t>
            </a:r>
          </a:p>
          <a:p>
            <a:pPr lvl="1"/>
            <a:r>
              <a:rPr lang="en-GB" dirty="0" smtClean="0"/>
              <a:t>Local radio stations are popular among farmers</a:t>
            </a:r>
          </a:p>
          <a:p>
            <a:pPr lvl="1"/>
            <a:r>
              <a:rPr lang="en-GB" dirty="0" smtClean="0"/>
              <a:t>WBG supports creation of the national financial inclusion strategy that should include some educational elements (draft not available)</a:t>
            </a:r>
          </a:p>
          <a:p>
            <a:pPr marL="457200" lvl="1" indent="0">
              <a:buNone/>
            </a:pPr>
            <a:endParaRPr lang="en-GB" dirty="0"/>
          </a:p>
        </p:txBody>
      </p:sp>
      <p:sp>
        <p:nvSpPr>
          <p:cNvPr id="3" name="Title 2"/>
          <p:cNvSpPr>
            <a:spLocks noGrp="1"/>
          </p:cNvSpPr>
          <p:nvPr>
            <p:ph type="title"/>
          </p:nvPr>
        </p:nvSpPr>
        <p:spPr>
          <a:xfrm>
            <a:off x="457200" y="274638"/>
            <a:ext cx="4906888" cy="1143000"/>
          </a:xfrm>
        </p:spPr>
        <p:txBody>
          <a:bodyPr>
            <a:normAutofit fontScale="90000"/>
          </a:bodyPr>
          <a:lstStyle/>
          <a:p>
            <a:r>
              <a:rPr lang="en-GB" dirty="0" smtClean="0"/>
              <a:t>Current consumer education effort	</a:t>
            </a:r>
            <a:endParaRPr lang="en-GB"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6</a:t>
            </a:fld>
            <a:endParaRPr lang="fr-FR" dirty="0">
              <a:solidFill>
                <a:srgbClr val="BDB487"/>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067441" y="262231"/>
            <a:ext cx="2097838" cy="157337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240" y="2491944"/>
            <a:ext cx="1951765" cy="146382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6239" y="994658"/>
            <a:ext cx="1951766" cy="146382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8304" y="-19531"/>
            <a:ext cx="1307637" cy="980728"/>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057936" y="2434717"/>
            <a:ext cx="2104371" cy="1578278"/>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9670" y="4368748"/>
            <a:ext cx="1575128" cy="1181346"/>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85240" y="5414506"/>
            <a:ext cx="1924658" cy="1443494"/>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87453" y="3989228"/>
            <a:ext cx="1922445" cy="1441833"/>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93519" y="5572368"/>
            <a:ext cx="1714176" cy="1285632"/>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783187" y="5572368"/>
            <a:ext cx="1714176" cy="1285632"/>
          </a:xfrm>
          <a:prstGeom prst="rect">
            <a:avLst/>
          </a:prstGeom>
        </p:spPr>
      </p:pic>
    </p:spTree>
    <p:extLst>
      <p:ext uri="{BB962C8B-B14F-4D97-AF65-F5344CB8AC3E}">
        <p14:creationId xmlns:p14="http://schemas.microsoft.com/office/powerpoint/2010/main" val="294992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011" y="1400590"/>
            <a:ext cx="5482952" cy="4536504"/>
          </a:xfrm>
        </p:spPr>
        <p:txBody>
          <a:bodyPr>
            <a:normAutofit fontScale="55000" lnSpcReduction="20000"/>
          </a:bodyPr>
          <a:lstStyle/>
          <a:p>
            <a:pPr algn="l"/>
            <a:r>
              <a:rPr lang="en-GB" dirty="0" smtClean="0"/>
              <a:t>General understanding how weather-based insurance works seems to be universal for more mature schemes</a:t>
            </a:r>
          </a:p>
          <a:p>
            <a:pPr algn="l"/>
            <a:r>
              <a:rPr lang="en-GB" dirty="0" smtClean="0"/>
              <a:t>However, farmers have </a:t>
            </a:r>
            <a:r>
              <a:rPr lang="en-GB" u="sng" dirty="0" smtClean="0"/>
              <a:t>no</a:t>
            </a:r>
            <a:r>
              <a:rPr lang="en-GB" dirty="0" smtClean="0"/>
              <a:t> knowledge about key elements of the product; key issues:</a:t>
            </a:r>
          </a:p>
          <a:p>
            <a:pPr lvl="1" algn="l"/>
            <a:r>
              <a:rPr lang="en-GB" dirty="0" smtClean="0"/>
              <a:t>no clarity how pay-outs are calculated (</a:t>
            </a:r>
            <a:r>
              <a:rPr lang="en-GB" i="1" dirty="0" smtClean="0"/>
              <a:t>‘we got 115 kwacha but we don’t know why; they told us minimum was 200 kwacha’) </a:t>
            </a:r>
            <a:r>
              <a:rPr lang="en-GB" dirty="0" smtClean="0"/>
              <a:t>and how claims will be paid</a:t>
            </a:r>
            <a:endParaRPr lang="en-GB" i="1" dirty="0" smtClean="0"/>
          </a:p>
          <a:p>
            <a:pPr lvl="1" algn="l"/>
            <a:r>
              <a:rPr lang="en-GB" dirty="0" smtClean="0"/>
              <a:t>no understanding how rainfall is verified, especially that there is rarely a physical visit, often brought to attention if there is basis risk</a:t>
            </a:r>
          </a:p>
          <a:p>
            <a:pPr lvl="1" algn="l"/>
            <a:r>
              <a:rPr lang="en-GB" dirty="0" smtClean="0"/>
              <a:t>some confuse index with indemnity (especially better off farmers who used ‘traditional’ indemnity products); and also confuse inputs insurance with yield insurance</a:t>
            </a:r>
          </a:p>
          <a:p>
            <a:pPr lvl="1" algn="l"/>
            <a:r>
              <a:rPr lang="en-GB" dirty="0"/>
              <a:t>n</a:t>
            </a:r>
            <a:r>
              <a:rPr lang="en-GB" dirty="0" smtClean="0"/>
              <a:t>o clear communication / complaints channel</a:t>
            </a:r>
          </a:p>
          <a:p>
            <a:pPr algn="l"/>
            <a:r>
              <a:rPr lang="en-GB" dirty="0" smtClean="0"/>
              <a:t>‘Agents’ understand some basic product features, but a full understanding is not there even for NWK scheme that is in place for three years so they cannot transfer information</a:t>
            </a:r>
          </a:p>
          <a:p>
            <a:pPr algn="l"/>
            <a:endParaRPr lang="en-GB" dirty="0"/>
          </a:p>
        </p:txBody>
      </p:sp>
      <p:sp>
        <p:nvSpPr>
          <p:cNvPr id="3" name="Title 2"/>
          <p:cNvSpPr>
            <a:spLocks noGrp="1"/>
          </p:cNvSpPr>
          <p:nvPr>
            <p:ph type="title"/>
          </p:nvPr>
        </p:nvSpPr>
        <p:spPr>
          <a:xfrm>
            <a:off x="457200" y="274638"/>
            <a:ext cx="5676729" cy="1143000"/>
          </a:xfrm>
        </p:spPr>
        <p:txBody>
          <a:bodyPr>
            <a:normAutofit/>
          </a:bodyPr>
          <a:lstStyle/>
          <a:p>
            <a:r>
              <a:rPr lang="en-GB" dirty="0" smtClean="0"/>
              <a:t>Farmers’ understanding</a:t>
            </a:r>
            <a:endParaRPr lang="en-GB"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7</a:t>
            </a:fld>
            <a:endParaRPr lang="fr-FR" dirty="0">
              <a:solidFill>
                <a:srgbClr val="BDB487"/>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3929" y="270325"/>
            <a:ext cx="2743854" cy="205789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04" y="5336698"/>
            <a:ext cx="2028402" cy="152130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277687" y="2865545"/>
            <a:ext cx="2981188" cy="2235891"/>
          </a:xfrm>
          <a:prstGeom prst="rect">
            <a:avLst/>
          </a:prstGeom>
        </p:spPr>
      </p:pic>
    </p:spTree>
    <p:extLst>
      <p:ext uri="{BB962C8B-B14F-4D97-AF65-F5344CB8AC3E}">
        <p14:creationId xmlns:p14="http://schemas.microsoft.com/office/powerpoint/2010/main" val="443032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A24850-5289-3F41-8DB1-2913CB4A3CEB}" type="slidenum">
              <a:rPr lang="en-US" smtClean="0"/>
              <a:t>8</a:t>
            </a:fld>
            <a:endParaRPr lang="en-US" dirty="0"/>
          </a:p>
        </p:txBody>
      </p:sp>
      <p:sp>
        <p:nvSpPr>
          <p:cNvPr id="5" name="Rectangle 4"/>
          <p:cNvSpPr/>
          <p:nvPr/>
        </p:nvSpPr>
        <p:spPr>
          <a:xfrm>
            <a:off x="0" y="0"/>
            <a:ext cx="9252857" cy="6858000"/>
          </a:xfrm>
          <a:prstGeom prst="rect">
            <a:avLst/>
          </a:prstGeom>
          <a:solidFill>
            <a:srgbClr val="292934">
              <a:alpha val="59000"/>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242052" y="1166842"/>
            <a:ext cx="6768752" cy="4524315"/>
          </a:xfrm>
          <a:prstGeom prst="rect">
            <a:avLst/>
          </a:prstGeom>
          <a:solidFill>
            <a:schemeClr val="bg1"/>
          </a:solidFill>
          <a:ln w="38100">
            <a:solidFill>
              <a:schemeClr val="accent6"/>
            </a:solidFill>
          </a:ln>
        </p:spPr>
        <p:txBody>
          <a:bodyPr wrap="square" rtlCol="0">
            <a:spAutoFit/>
          </a:bodyPr>
          <a:lstStyle/>
          <a:p>
            <a:pPr marL="0" lvl="1" algn="ctr"/>
            <a:r>
              <a:rPr lang="en-GB" sz="7200" b="1" dirty="0">
                <a:solidFill>
                  <a:schemeClr val="accent6"/>
                </a:solidFill>
                <a:latin typeface="Century Gothic" panose="020B0502020202020204" pitchFamily="34" charset="0"/>
              </a:rPr>
              <a:t>2</a:t>
            </a:r>
            <a:r>
              <a:rPr lang="en-GB" sz="7200" b="1" dirty="0" smtClean="0">
                <a:solidFill>
                  <a:schemeClr val="accent6"/>
                </a:solidFill>
                <a:latin typeface="Century Gothic" panose="020B0502020202020204" pitchFamily="34" charset="0"/>
              </a:rPr>
              <a:t>. Our consumer education approach</a:t>
            </a:r>
          </a:p>
        </p:txBody>
      </p:sp>
    </p:spTree>
    <p:extLst>
      <p:ext uri="{BB962C8B-B14F-4D97-AF65-F5344CB8AC3E}">
        <p14:creationId xmlns:p14="http://schemas.microsoft.com/office/powerpoint/2010/main" val="26180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3250704" cy="1076243"/>
          </a:xfrm>
        </p:spPr>
        <p:txBody>
          <a:bodyPr>
            <a:normAutofit fontScale="90000"/>
          </a:bodyPr>
          <a:lstStyle/>
          <a:p>
            <a:r>
              <a:rPr lang="en-GB" sz="2800" dirty="0" smtClean="0"/>
              <a:t>Consumer education for index insurance</a:t>
            </a:r>
            <a:endParaRPr lang="en-GB" sz="2800" dirty="0"/>
          </a:p>
        </p:txBody>
      </p:sp>
      <p:sp>
        <p:nvSpPr>
          <p:cNvPr id="4" name="Slide Number Placeholder 3"/>
          <p:cNvSpPr>
            <a:spLocks noGrp="1"/>
          </p:cNvSpPr>
          <p:nvPr>
            <p:ph type="sldNum" sz="quarter" idx="4"/>
          </p:nvPr>
        </p:nvSpPr>
        <p:spPr/>
        <p:txBody>
          <a:bodyPr/>
          <a:lstStyle/>
          <a:p>
            <a:fld id="{D711C754-ABDC-D749-9DA5-943A36A510EA}" type="slidenum">
              <a:rPr lang="fr-FR" smtClean="0">
                <a:solidFill>
                  <a:srgbClr val="BDB487"/>
                </a:solidFill>
              </a:rPr>
              <a:pPr/>
              <a:t>9</a:t>
            </a:fld>
            <a:endParaRPr lang="fr-FR" dirty="0">
              <a:solidFill>
                <a:srgbClr val="BDB487"/>
              </a:solidFill>
            </a:endParaRPr>
          </a:p>
        </p:txBody>
      </p:sp>
      <p:sp>
        <p:nvSpPr>
          <p:cNvPr id="6" name="Content Placeholder 1"/>
          <p:cNvSpPr txBox="1">
            <a:spLocks/>
          </p:cNvSpPr>
          <p:nvPr/>
        </p:nvSpPr>
        <p:spPr>
          <a:xfrm>
            <a:off x="107504" y="1484784"/>
            <a:ext cx="4117568" cy="4525963"/>
          </a:xfrm>
          <a:prstGeom prst="rect">
            <a:avLst/>
          </a:prstGeom>
        </p:spPr>
        <p:txBody>
          <a:bodyPr vert="horz" lIns="91440" tIns="45720" rIns="91440" bIns="45720" rtlCol="0">
            <a:normAutofit fontScale="70000" lnSpcReduction="20000"/>
          </a:bodyPr>
          <a:lstStyle>
            <a:lvl1pPr marL="342900" indent="-342900" algn="just" defTabSz="457200" rtl="0" eaLnBrk="1" latinLnBrk="0" hangingPunct="1">
              <a:spcBef>
                <a:spcPct val="20000"/>
              </a:spcBef>
              <a:buFontTx/>
              <a:buBlip>
                <a:blip r:embed="rId2"/>
              </a:buBlip>
              <a:defRPr sz="3200" kern="1200">
                <a:solidFill>
                  <a:schemeClr val="tx1"/>
                </a:solidFill>
                <a:latin typeface="Calibri Light" panose="020F0302020204030204" pitchFamily="34" charset="0"/>
                <a:ea typeface="+mn-ea"/>
                <a:cs typeface="+mn-cs"/>
              </a:defRPr>
            </a:lvl1pPr>
            <a:lvl2pPr marL="742950" indent="-285750" algn="just" defTabSz="457200" rtl="0" eaLnBrk="1" latinLnBrk="0" hangingPunct="1">
              <a:spcBef>
                <a:spcPct val="20000"/>
              </a:spcBef>
              <a:buClr>
                <a:schemeClr val="accent2"/>
              </a:buClr>
              <a:buSzPct val="80000"/>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just" defTabSz="457200" rtl="0" eaLnBrk="1" latinLnBrk="0" hangingPunct="1">
              <a:spcBef>
                <a:spcPct val="20000"/>
              </a:spcBef>
              <a:buFont typeface="Arial"/>
              <a:buChar char="•"/>
              <a:defRPr sz="2400" kern="1200">
                <a:solidFill>
                  <a:schemeClr val="tx1"/>
                </a:solidFill>
                <a:latin typeface="Calibri Light" panose="020F0302020204030204" pitchFamily="34" charset="0"/>
                <a:ea typeface="+mn-ea"/>
                <a:cs typeface="+mn-cs"/>
              </a:defRPr>
            </a:lvl3pPr>
            <a:lvl4pPr marL="1600200" indent="-228600" algn="just" defTabSz="457200" rtl="0" eaLnBrk="1" latinLnBrk="0" hangingPunct="1">
              <a:spcBef>
                <a:spcPct val="20000"/>
              </a:spcBef>
              <a:buFont typeface="Arial"/>
              <a:buChar char="–"/>
              <a:defRPr sz="2000" kern="1200">
                <a:solidFill>
                  <a:schemeClr val="tx1"/>
                </a:solidFill>
                <a:latin typeface="Calibri Light" panose="020F0302020204030204" pitchFamily="34" charset="0"/>
                <a:ea typeface="+mn-ea"/>
                <a:cs typeface="+mn-cs"/>
              </a:defRPr>
            </a:lvl4pPr>
            <a:lvl5pPr marL="2057400" indent="-228600" algn="just" defTabSz="457200" rtl="0" eaLnBrk="1" latinLnBrk="0" hangingPunct="1">
              <a:spcBef>
                <a:spcPct val="20000"/>
              </a:spcBef>
              <a:buFont typeface="Arial"/>
              <a:buChar char="»"/>
              <a:defRPr sz="2000" kern="1200">
                <a:solidFill>
                  <a:schemeClr val="tx1"/>
                </a:solidFill>
                <a:latin typeface="Calibri Light" panose="020F03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GB" dirty="0" smtClean="0"/>
              <a:t>Given limited resources and tight deadlines before the new season we are starting with a set of simple interventions to build capacity of ‘agents’ to sell insurance responsibly with the aim to improve understanding of products among current clients. </a:t>
            </a:r>
          </a:p>
          <a:p>
            <a:pPr algn="l"/>
            <a:r>
              <a:rPr lang="en-GB" dirty="0" smtClean="0"/>
              <a:t>If successful we can then use radio and agriculture fairs to further raise awareness and build knowledge of other potential farmers before the 2017/18 season.</a:t>
            </a:r>
          </a:p>
          <a:p>
            <a:pPr algn="l"/>
            <a:endParaRPr lang="en-GB" dirty="0"/>
          </a:p>
        </p:txBody>
      </p:sp>
      <p:pic>
        <p:nvPicPr>
          <p:cNvPr id="8"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25072" y="0"/>
            <a:ext cx="4918565" cy="6858000"/>
          </a:xfrm>
        </p:spPr>
      </p:pic>
    </p:spTree>
    <p:extLst>
      <p:ext uri="{BB962C8B-B14F-4D97-AF65-F5344CB8AC3E}">
        <p14:creationId xmlns:p14="http://schemas.microsoft.com/office/powerpoint/2010/main" val="4020979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template_4 new">
  <a:themeElements>
    <a:clrScheme name="Personnalisée 1">
      <a:dk1>
        <a:srgbClr val="354B5B"/>
      </a:dk1>
      <a:lt1>
        <a:sysClr val="window" lastClr="FFFFFF"/>
      </a:lt1>
      <a:dk2>
        <a:srgbClr val="1F497D"/>
      </a:dk2>
      <a:lt2>
        <a:srgbClr val="EEECE1"/>
      </a:lt2>
      <a:accent1>
        <a:srgbClr val="205595"/>
      </a:accent1>
      <a:accent2>
        <a:srgbClr val="0B72B5"/>
      </a:accent2>
      <a:accent3>
        <a:srgbClr val="BDB487"/>
      </a:accent3>
      <a:accent4>
        <a:srgbClr val="74672F"/>
      </a:accent4>
      <a:accent5>
        <a:srgbClr val="4BACC6"/>
      </a:accent5>
      <a:accent6>
        <a:srgbClr val="2CA691"/>
      </a:accent6>
      <a:hlink>
        <a:srgbClr val="0000FF"/>
      </a:hlink>
      <a:folHlink>
        <a:srgbClr val="6D377A"/>
      </a:folHlink>
    </a:clrScheme>
    <a:fontScheme name="Bris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template.potx" id="{ED5AB353-21BB-4CF4-B15D-1DA27F2C75D4}" vid="{4832C27B-E9DF-4C69-BEA7-B09D67A2AE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template_4 new</Template>
  <TotalTime>3869</TotalTime>
  <Words>2612</Words>
  <Application>Microsoft Office PowerPoint</Application>
  <PresentationFormat>On-screen Show (4:3)</PresentationFormat>
  <Paragraphs>442</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News Gothic MT</vt:lpstr>
      <vt:lpstr>Times New Roman</vt:lpstr>
      <vt:lpstr>New template_4 new</vt:lpstr>
      <vt:lpstr>Index insurance consumer education in Zambia</vt:lpstr>
      <vt:lpstr>Outline</vt:lpstr>
      <vt:lpstr>PowerPoint Presentation</vt:lpstr>
      <vt:lpstr>Products and outreach in 2015/16 season</vt:lpstr>
      <vt:lpstr>Current process (NWK)</vt:lpstr>
      <vt:lpstr>Current consumer education effort </vt:lpstr>
      <vt:lpstr>Farmers’ understanding</vt:lpstr>
      <vt:lpstr>PowerPoint Presentation</vt:lpstr>
      <vt:lpstr>Consumer education for index insurance</vt:lpstr>
      <vt:lpstr>Responsible selling and index insurance education within distribution: Process flowchart</vt:lpstr>
      <vt:lpstr>Roles and tools</vt:lpstr>
      <vt:lpstr>PowerPoint Presentation</vt:lpstr>
      <vt:lpstr>PowerPoint Presentation</vt:lpstr>
      <vt:lpstr>PowerPoint Presentation</vt:lpstr>
      <vt:lpstr>PowerPoint Presentation</vt:lpstr>
      <vt:lpstr>PowerPoint Presentation</vt:lpstr>
      <vt:lpstr>Training of agents</vt:lpstr>
      <vt:lpstr>Substantial knowledge improvements among participating agents</vt:lpstr>
      <vt:lpstr>Understanding how to calculate pay-outs is still a challenge…but should get improved with follow-up sessions</vt:lpstr>
      <vt:lpstr>PowerPoint Presentation</vt:lpstr>
      <vt:lpstr>Next steps</vt:lpstr>
      <vt:lpstr>PowerPoint Presentation</vt:lpstr>
    </vt:vector>
  </TitlesOfParts>
  <Company>ILO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Matul, Michal</dc:creator>
  <cp:lastModifiedBy>Prashad, Pranav</cp:lastModifiedBy>
  <cp:revision>301</cp:revision>
  <cp:lastPrinted>2016-01-06T11:37:04Z</cp:lastPrinted>
  <dcterms:created xsi:type="dcterms:W3CDTF">2014-11-07T15:07:23Z</dcterms:created>
  <dcterms:modified xsi:type="dcterms:W3CDTF">2017-01-13T10:53:38Z</dcterms:modified>
</cp:coreProperties>
</file>